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7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9" r:id="rId44"/>
    <p:sldId id="300" r:id="rId45"/>
    <p:sldId id="301" r:id="rId46"/>
    <p:sldId id="302" r:id="rId47"/>
    <p:sldId id="303" r:id="rId48"/>
    <p:sldId id="304" r:id="rId49"/>
    <p:sldId id="305" r:id="rId50"/>
    <p:sldId id="306" r:id="rId51"/>
    <p:sldId id="307" r:id="rId52"/>
    <p:sldId id="308" r:id="rId53"/>
    <p:sldId id="309" r:id="rId54"/>
    <p:sldId id="310" r:id="rId55"/>
    <p:sldId id="311" r:id="rId56"/>
    <p:sldId id="312" r:id="rId57"/>
    <p:sldId id="313" r:id="rId58"/>
    <p:sldId id="314" r:id="rId59"/>
    <p:sldId id="315" r:id="rId60"/>
    <p:sldId id="316" r:id="rId61"/>
    <p:sldId id="317" r:id="rId62"/>
    <p:sldId id="318" r:id="rId63"/>
    <p:sldId id="319" r:id="rId64"/>
    <p:sldId id="320" r:id="rId65"/>
    <p:sldId id="321" r:id="rId66"/>
    <p:sldId id="322" r:id="rId67"/>
    <p:sldId id="323" r:id="rId68"/>
    <p:sldId id="324" r:id="rId69"/>
    <p:sldId id="325" r:id="rId70"/>
    <p:sldId id="326" r:id="rId71"/>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584200" rtl="0" fontAlgn="auto" latinLnBrk="0" hangingPunct="0">
      <a:lnSpc>
        <a:spcPct val="100000"/>
      </a:lnSpc>
      <a:spcBef>
        <a:spcPts val="1400"/>
      </a:spcBef>
      <a:spcAft>
        <a:spcPts val="0"/>
      </a:spcAft>
      <a:buClrTx/>
      <a:buSzTx/>
      <a:buFontTx/>
      <a:buNone/>
      <a:tabLst/>
      <a:defRPr kumimoji="0" sz="2800" b="0" i="0" u="none" strike="noStrike" cap="none" spc="28" normalizeH="0" baseline="0">
        <a:ln>
          <a:noFill/>
        </a:ln>
        <a:solidFill>
          <a:srgbClr val="5C5C5C"/>
        </a:solidFill>
        <a:effectLst/>
        <a:uFillTx/>
        <a:latin typeface="DIN Condensed"/>
        <a:ea typeface="DIN Condensed"/>
        <a:cs typeface="DIN Condensed"/>
        <a:sym typeface="DIN Condensed"/>
      </a:defRPr>
    </a:lvl1pPr>
    <a:lvl2pPr marL="0" marR="0" indent="0" algn="l" defTabSz="584200" rtl="0" fontAlgn="auto" latinLnBrk="0" hangingPunct="0">
      <a:lnSpc>
        <a:spcPct val="100000"/>
      </a:lnSpc>
      <a:spcBef>
        <a:spcPts val="1400"/>
      </a:spcBef>
      <a:spcAft>
        <a:spcPts val="0"/>
      </a:spcAft>
      <a:buClrTx/>
      <a:buSzTx/>
      <a:buFontTx/>
      <a:buNone/>
      <a:tabLst/>
      <a:defRPr kumimoji="0" sz="2800" b="0" i="0" u="none" strike="noStrike" cap="none" spc="28" normalizeH="0" baseline="0">
        <a:ln>
          <a:noFill/>
        </a:ln>
        <a:solidFill>
          <a:srgbClr val="5C5C5C"/>
        </a:solidFill>
        <a:effectLst/>
        <a:uFillTx/>
        <a:latin typeface="DIN Condensed"/>
        <a:ea typeface="DIN Condensed"/>
        <a:cs typeface="DIN Condensed"/>
        <a:sym typeface="DIN Condensed"/>
      </a:defRPr>
    </a:lvl2pPr>
    <a:lvl3pPr marL="0" marR="0" indent="0" algn="l" defTabSz="584200" rtl="0" fontAlgn="auto" latinLnBrk="0" hangingPunct="0">
      <a:lnSpc>
        <a:spcPct val="100000"/>
      </a:lnSpc>
      <a:spcBef>
        <a:spcPts val="1400"/>
      </a:spcBef>
      <a:spcAft>
        <a:spcPts val="0"/>
      </a:spcAft>
      <a:buClrTx/>
      <a:buSzTx/>
      <a:buFontTx/>
      <a:buNone/>
      <a:tabLst/>
      <a:defRPr kumimoji="0" sz="2800" b="0" i="0" u="none" strike="noStrike" cap="none" spc="28" normalizeH="0" baseline="0">
        <a:ln>
          <a:noFill/>
        </a:ln>
        <a:solidFill>
          <a:srgbClr val="5C5C5C"/>
        </a:solidFill>
        <a:effectLst/>
        <a:uFillTx/>
        <a:latin typeface="DIN Condensed"/>
        <a:ea typeface="DIN Condensed"/>
        <a:cs typeface="DIN Condensed"/>
        <a:sym typeface="DIN Condensed"/>
      </a:defRPr>
    </a:lvl3pPr>
    <a:lvl4pPr marL="0" marR="0" indent="0" algn="l" defTabSz="584200" rtl="0" fontAlgn="auto" latinLnBrk="0" hangingPunct="0">
      <a:lnSpc>
        <a:spcPct val="100000"/>
      </a:lnSpc>
      <a:spcBef>
        <a:spcPts val="1400"/>
      </a:spcBef>
      <a:spcAft>
        <a:spcPts val="0"/>
      </a:spcAft>
      <a:buClrTx/>
      <a:buSzTx/>
      <a:buFontTx/>
      <a:buNone/>
      <a:tabLst/>
      <a:defRPr kumimoji="0" sz="2800" b="0" i="0" u="none" strike="noStrike" cap="none" spc="28" normalizeH="0" baseline="0">
        <a:ln>
          <a:noFill/>
        </a:ln>
        <a:solidFill>
          <a:srgbClr val="5C5C5C"/>
        </a:solidFill>
        <a:effectLst/>
        <a:uFillTx/>
        <a:latin typeface="DIN Condensed"/>
        <a:ea typeface="DIN Condensed"/>
        <a:cs typeface="DIN Condensed"/>
        <a:sym typeface="DIN Condensed"/>
      </a:defRPr>
    </a:lvl4pPr>
    <a:lvl5pPr marL="0" marR="0" indent="0" algn="l" defTabSz="584200" rtl="0" fontAlgn="auto" latinLnBrk="0" hangingPunct="0">
      <a:lnSpc>
        <a:spcPct val="100000"/>
      </a:lnSpc>
      <a:spcBef>
        <a:spcPts val="1400"/>
      </a:spcBef>
      <a:spcAft>
        <a:spcPts val="0"/>
      </a:spcAft>
      <a:buClrTx/>
      <a:buSzTx/>
      <a:buFontTx/>
      <a:buNone/>
      <a:tabLst/>
      <a:defRPr kumimoji="0" sz="2800" b="0" i="0" u="none" strike="noStrike" cap="none" spc="28" normalizeH="0" baseline="0">
        <a:ln>
          <a:noFill/>
        </a:ln>
        <a:solidFill>
          <a:srgbClr val="5C5C5C"/>
        </a:solidFill>
        <a:effectLst/>
        <a:uFillTx/>
        <a:latin typeface="DIN Condensed"/>
        <a:ea typeface="DIN Condensed"/>
        <a:cs typeface="DIN Condensed"/>
        <a:sym typeface="DIN Condensed"/>
      </a:defRPr>
    </a:lvl5pPr>
    <a:lvl6pPr marL="0" marR="0" indent="0" algn="l" defTabSz="584200" rtl="0" fontAlgn="auto" latinLnBrk="0" hangingPunct="0">
      <a:lnSpc>
        <a:spcPct val="100000"/>
      </a:lnSpc>
      <a:spcBef>
        <a:spcPts val="1400"/>
      </a:spcBef>
      <a:spcAft>
        <a:spcPts val="0"/>
      </a:spcAft>
      <a:buClrTx/>
      <a:buSzTx/>
      <a:buFontTx/>
      <a:buNone/>
      <a:tabLst/>
      <a:defRPr kumimoji="0" sz="2800" b="0" i="0" u="none" strike="noStrike" cap="none" spc="28" normalizeH="0" baseline="0">
        <a:ln>
          <a:noFill/>
        </a:ln>
        <a:solidFill>
          <a:srgbClr val="5C5C5C"/>
        </a:solidFill>
        <a:effectLst/>
        <a:uFillTx/>
        <a:latin typeface="DIN Condensed"/>
        <a:ea typeface="DIN Condensed"/>
        <a:cs typeface="DIN Condensed"/>
        <a:sym typeface="DIN Condensed"/>
      </a:defRPr>
    </a:lvl6pPr>
    <a:lvl7pPr marL="0" marR="0" indent="0" algn="l" defTabSz="584200" rtl="0" fontAlgn="auto" latinLnBrk="0" hangingPunct="0">
      <a:lnSpc>
        <a:spcPct val="100000"/>
      </a:lnSpc>
      <a:spcBef>
        <a:spcPts val="1400"/>
      </a:spcBef>
      <a:spcAft>
        <a:spcPts val="0"/>
      </a:spcAft>
      <a:buClrTx/>
      <a:buSzTx/>
      <a:buFontTx/>
      <a:buNone/>
      <a:tabLst/>
      <a:defRPr kumimoji="0" sz="2800" b="0" i="0" u="none" strike="noStrike" cap="none" spc="28" normalizeH="0" baseline="0">
        <a:ln>
          <a:noFill/>
        </a:ln>
        <a:solidFill>
          <a:srgbClr val="5C5C5C"/>
        </a:solidFill>
        <a:effectLst/>
        <a:uFillTx/>
        <a:latin typeface="DIN Condensed"/>
        <a:ea typeface="DIN Condensed"/>
        <a:cs typeface="DIN Condensed"/>
        <a:sym typeface="DIN Condensed"/>
      </a:defRPr>
    </a:lvl7pPr>
    <a:lvl8pPr marL="0" marR="0" indent="0" algn="l" defTabSz="584200" rtl="0" fontAlgn="auto" latinLnBrk="0" hangingPunct="0">
      <a:lnSpc>
        <a:spcPct val="100000"/>
      </a:lnSpc>
      <a:spcBef>
        <a:spcPts val="1400"/>
      </a:spcBef>
      <a:spcAft>
        <a:spcPts val="0"/>
      </a:spcAft>
      <a:buClrTx/>
      <a:buSzTx/>
      <a:buFontTx/>
      <a:buNone/>
      <a:tabLst/>
      <a:defRPr kumimoji="0" sz="2800" b="0" i="0" u="none" strike="noStrike" cap="none" spc="28" normalizeH="0" baseline="0">
        <a:ln>
          <a:noFill/>
        </a:ln>
        <a:solidFill>
          <a:srgbClr val="5C5C5C"/>
        </a:solidFill>
        <a:effectLst/>
        <a:uFillTx/>
        <a:latin typeface="DIN Condensed"/>
        <a:ea typeface="DIN Condensed"/>
        <a:cs typeface="DIN Condensed"/>
        <a:sym typeface="DIN Condensed"/>
      </a:defRPr>
    </a:lvl8pPr>
    <a:lvl9pPr marL="0" marR="0" indent="0" algn="l" defTabSz="584200" rtl="0" fontAlgn="auto" latinLnBrk="0" hangingPunct="0">
      <a:lnSpc>
        <a:spcPct val="100000"/>
      </a:lnSpc>
      <a:spcBef>
        <a:spcPts val="1400"/>
      </a:spcBef>
      <a:spcAft>
        <a:spcPts val="0"/>
      </a:spcAft>
      <a:buClrTx/>
      <a:buSzTx/>
      <a:buFontTx/>
      <a:buNone/>
      <a:tabLst/>
      <a:defRPr kumimoji="0" sz="2800" b="0" i="0" u="none" strike="noStrike" cap="none" spc="28" normalizeH="0" baseline="0">
        <a:ln>
          <a:noFill/>
        </a:ln>
        <a:solidFill>
          <a:srgbClr val="5C5C5C"/>
        </a:solidFill>
        <a:effectLst/>
        <a:uFillTx/>
        <a:latin typeface="DIN Condensed"/>
        <a:ea typeface="DIN Condensed"/>
        <a:cs typeface="DIN Condensed"/>
        <a:sym typeface="DIN Condensed"/>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DIN Condensed"/>
          <a:ea typeface="DIN Condensed"/>
          <a:cs typeface="DIN Condensed"/>
        </a:font>
        <a:srgbClr val="5C5C5C"/>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7DDDE"/>
          </a:solidFill>
        </a:fill>
      </a:tcStyle>
    </a:wholeTbl>
    <a:band2H>
      <a:tcTxStyle/>
      <a:tcStyle>
        <a:tcBdr/>
        <a:fill>
          <a:solidFill>
            <a:srgbClr val="ECEFEF"/>
          </a:solidFill>
        </a:fill>
      </a:tcStyle>
    </a:band2H>
    <a:firstCol>
      <a:tcTxStyle b="on" i="off">
        <a:font>
          <a:latin typeface="DIN Condensed"/>
          <a:ea typeface="DIN Condensed"/>
          <a:cs typeface="DIN Condensed"/>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
          <a:latin typeface="DIN Condensed"/>
          <a:ea typeface="DIN Condensed"/>
          <a:cs typeface="DIN Condensed"/>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
          <a:latin typeface="DIN Condensed"/>
          <a:ea typeface="DIN Condensed"/>
          <a:cs typeface="DIN Condensed"/>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
          <a:latin typeface="DIN Condensed"/>
          <a:ea typeface="DIN Condensed"/>
          <a:cs typeface="DIN Condensed"/>
        </a:font>
        <a:srgbClr val="5C5C5C"/>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CE2D3"/>
          </a:solidFill>
        </a:fill>
      </a:tcStyle>
    </a:wholeTbl>
    <a:band2H>
      <a:tcTxStyle/>
      <a:tcStyle>
        <a:tcBdr/>
        <a:fill>
          <a:solidFill>
            <a:srgbClr val="F6F1EA"/>
          </a:solidFill>
        </a:fill>
      </a:tcStyle>
    </a:band2H>
    <a:firstCol>
      <a:tcTxStyle b="on" i="off">
        <a:font>
          <a:latin typeface="DIN Condensed"/>
          <a:ea typeface="DIN Condensed"/>
          <a:cs typeface="DIN Condensed"/>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
          <a:latin typeface="DIN Condensed"/>
          <a:ea typeface="DIN Condensed"/>
          <a:cs typeface="DIN Condensed"/>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
          <a:latin typeface="DIN Condensed"/>
          <a:ea typeface="DIN Condensed"/>
          <a:cs typeface="DIN Condensed"/>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
          <a:latin typeface="DIN Condensed"/>
          <a:ea typeface="DIN Condensed"/>
          <a:cs typeface="DIN Condensed"/>
        </a:font>
        <a:srgbClr val="5C5C5C"/>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AD8DE"/>
          </a:solidFill>
        </a:fill>
      </a:tcStyle>
    </a:wholeTbl>
    <a:band2H>
      <a:tcTxStyle/>
      <a:tcStyle>
        <a:tcBdr/>
        <a:fill>
          <a:solidFill>
            <a:srgbClr val="EDEDEF"/>
          </a:solidFill>
        </a:fill>
      </a:tcStyle>
    </a:band2H>
    <a:firstCol>
      <a:tcTxStyle b="on" i="off">
        <a:font>
          <a:latin typeface="DIN Condensed"/>
          <a:ea typeface="DIN Condensed"/>
          <a:cs typeface="DIN Condensed"/>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
          <a:latin typeface="DIN Condensed"/>
          <a:ea typeface="DIN Condensed"/>
          <a:cs typeface="DIN Condensed"/>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
          <a:latin typeface="DIN Condensed"/>
          <a:ea typeface="DIN Condensed"/>
          <a:cs typeface="DIN Condensed"/>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
          <a:latin typeface="DIN Condensed"/>
          <a:ea typeface="DIN Condensed"/>
          <a:cs typeface="DIN Condensed"/>
        </a:font>
        <a:srgbClr val="5C5C5C"/>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9E9E9"/>
          </a:solidFill>
        </a:fill>
      </a:tcStyle>
    </a:wholeTbl>
    <a:band2H>
      <a:tcTxStyle/>
      <a:tcStyle>
        <a:tcBdr/>
        <a:fill>
          <a:solidFill>
            <a:srgbClr val="FFFFFF"/>
          </a:solidFill>
        </a:fill>
      </a:tcStyle>
    </a:band2H>
    <a:firstCol>
      <a:tcTxStyle b="on" i="off">
        <a:font>
          <a:latin typeface="DIN Condensed"/>
          <a:ea typeface="DIN Condensed"/>
          <a:cs typeface="DIN Condense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
          <a:latin typeface="DIN Condensed"/>
          <a:ea typeface="DIN Condensed"/>
          <a:cs typeface="DIN Condensed"/>
        </a:font>
        <a:srgbClr val="5C5C5C"/>
      </a:tcTxStyle>
      <a:tcStyle>
        <a:tcBdr>
          <a:left>
            <a:ln w="12700" cap="flat">
              <a:noFill/>
              <a:miter lim="400000"/>
            </a:ln>
          </a:left>
          <a:right>
            <a:ln w="12700" cap="flat">
              <a:noFill/>
              <a:miter lim="400000"/>
            </a:ln>
          </a:right>
          <a:top>
            <a:ln w="50800" cap="flat">
              <a:solidFill>
                <a:srgbClr val="5C5C5C"/>
              </a:solidFill>
              <a:prstDash val="solid"/>
              <a:round/>
            </a:ln>
          </a:top>
          <a:bottom>
            <a:ln w="25400" cap="flat">
              <a:solidFill>
                <a:srgbClr val="5C5C5C"/>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
          <a:latin typeface="DIN Condensed"/>
          <a:ea typeface="DIN Condensed"/>
          <a:cs typeface="DIN Condensed"/>
        </a:font>
        <a:srgbClr val="FFFFFF"/>
      </a:tcTxStyle>
      <a:tcStyle>
        <a:tcBdr>
          <a:left>
            <a:ln w="12700" cap="flat">
              <a:noFill/>
              <a:miter lim="400000"/>
            </a:ln>
          </a:left>
          <a:right>
            <a:ln w="12700" cap="flat">
              <a:noFill/>
              <a:miter lim="400000"/>
            </a:ln>
          </a:right>
          <a:top>
            <a:ln w="25400" cap="flat">
              <a:solidFill>
                <a:srgbClr val="5C5C5C"/>
              </a:solidFill>
              <a:prstDash val="solid"/>
              <a:round/>
            </a:ln>
          </a:top>
          <a:bottom>
            <a:ln w="25400" cap="flat">
              <a:solidFill>
                <a:srgbClr val="5C5C5C"/>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
          <a:latin typeface="DIN Condensed"/>
          <a:ea typeface="DIN Condensed"/>
          <a:cs typeface="DIN Condensed"/>
        </a:font>
        <a:srgbClr val="5C5C5C"/>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1D1D1"/>
          </a:solidFill>
        </a:fill>
      </a:tcStyle>
    </a:wholeTbl>
    <a:band2H>
      <a:tcTxStyle/>
      <a:tcStyle>
        <a:tcBdr/>
        <a:fill>
          <a:solidFill>
            <a:srgbClr val="E9E9E9"/>
          </a:solidFill>
        </a:fill>
      </a:tcStyle>
    </a:band2H>
    <a:firstCol>
      <a:tcTxStyle b="on" i="off">
        <a:font>
          <a:latin typeface="DIN Condensed"/>
          <a:ea typeface="DIN Condensed"/>
          <a:cs typeface="DIN Condensed"/>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5C5C5C"/>
          </a:solidFill>
        </a:fill>
      </a:tcStyle>
    </a:firstCol>
    <a:lastRow>
      <a:tcTxStyle b="on" i="off">
        <a:font>
          <a:latin typeface="DIN Condensed"/>
          <a:ea typeface="DIN Condensed"/>
          <a:cs typeface="DIN Condensed"/>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5C5C5C"/>
          </a:solidFill>
        </a:fill>
      </a:tcStyle>
    </a:lastRow>
    <a:firstRow>
      <a:tcTxStyle b="on" i="off">
        <a:font>
          <a:latin typeface="DIN Condensed"/>
          <a:ea typeface="DIN Condensed"/>
          <a:cs typeface="DIN Condensed"/>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5C5C5C"/>
          </a:solidFill>
        </a:fill>
      </a:tcStyle>
    </a:firstRow>
  </a:tblStyle>
  <a:tblStyle styleId="{2708684C-4D16-4618-839F-0558EEFCDFE6}" styleName="">
    <a:tblBg/>
    <a:wholeTbl>
      <a:tcTxStyle b="off" i="off">
        <a:font>
          <a:latin typeface="DIN Condensed"/>
          <a:ea typeface="DIN Condensed"/>
          <a:cs typeface="DIN Condensed"/>
        </a:font>
        <a:srgbClr val="5C5C5C"/>
      </a:tcTxStyle>
      <a:tcStyle>
        <a:tcBdr>
          <a:left>
            <a:ln w="12700" cap="flat">
              <a:solidFill>
                <a:srgbClr val="5C5C5C"/>
              </a:solidFill>
              <a:prstDash val="solid"/>
              <a:round/>
            </a:ln>
          </a:left>
          <a:right>
            <a:ln w="12700" cap="flat">
              <a:solidFill>
                <a:srgbClr val="5C5C5C"/>
              </a:solidFill>
              <a:prstDash val="solid"/>
              <a:round/>
            </a:ln>
          </a:right>
          <a:top>
            <a:ln w="12700" cap="flat">
              <a:solidFill>
                <a:srgbClr val="5C5C5C"/>
              </a:solidFill>
              <a:prstDash val="solid"/>
              <a:round/>
            </a:ln>
          </a:top>
          <a:bottom>
            <a:ln w="12700" cap="flat">
              <a:solidFill>
                <a:srgbClr val="5C5C5C"/>
              </a:solidFill>
              <a:prstDash val="solid"/>
              <a:round/>
            </a:ln>
          </a:bottom>
          <a:insideH>
            <a:ln w="12700" cap="flat">
              <a:solidFill>
                <a:srgbClr val="5C5C5C"/>
              </a:solidFill>
              <a:prstDash val="solid"/>
              <a:round/>
            </a:ln>
          </a:insideH>
          <a:insideV>
            <a:ln w="12700" cap="flat">
              <a:solidFill>
                <a:srgbClr val="5C5C5C"/>
              </a:solidFill>
              <a:prstDash val="solid"/>
              <a:round/>
            </a:ln>
          </a:insideV>
        </a:tcBdr>
        <a:fill>
          <a:solidFill>
            <a:srgbClr val="5C5C5C">
              <a:alpha val="20000"/>
            </a:srgbClr>
          </a:solidFill>
        </a:fill>
      </a:tcStyle>
    </a:wholeTbl>
    <a:band2H>
      <a:tcTxStyle/>
      <a:tcStyle>
        <a:tcBdr/>
        <a:fill>
          <a:solidFill>
            <a:srgbClr val="FFFFFF"/>
          </a:solidFill>
        </a:fill>
      </a:tcStyle>
    </a:band2H>
    <a:firstCol>
      <a:tcTxStyle b="on" i="off">
        <a:font>
          <a:latin typeface="DIN Condensed"/>
          <a:ea typeface="DIN Condensed"/>
          <a:cs typeface="DIN Condensed"/>
        </a:font>
        <a:srgbClr val="5C5C5C"/>
      </a:tcTxStyle>
      <a:tcStyle>
        <a:tcBdr>
          <a:left>
            <a:ln w="12700" cap="flat">
              <a:solidFill>
                <a:srgbClr val="5C5C5C"/>
              </a:solidFill>
              <a:prstDash val="solid"/>
              <a:round/>
            </a:ln>
          </a:left>
          <a:right>
            <a:ln w="12700" cap="flat">
              <a:solidFill>
                <a:srgbClr val="5C5C5C"/>
              </a:solidFill>
              <a:prstDash val="solid"/>
              <a:round/>
            </a:ln>
          </a:right>
          <a:top>
            <a:ln w="12700" cap="flat">
              <a:solidFill>
                <a:srgbClr val="5C5C5C"/>
              </a:solidFill>
              <a:prstDash val="solid"/>
              <a:round/>
            </a:ln>
          </a:top>
          <a:bottom>
            <a:ln w="12700" cap="flat">
              <a:solidFill>
                <a:srgbClr val="5C5C5C"/>
              </a:solidFill>
              <a:prstDash val="solid"/>
              <a:round/>
            </a:ln>
          </a:bottom>
          <a:insideH>
            <a:ln w="12700" cap="flat">
              <a:solidFill>
                <a:srgbClr val="5C5C5C"/>
              </a:solidFill>
              <a:prstDash val="solid"/>
              <a:round/>
            </a:ln>
          </a:insideH>
          <a:insideV>
            <a:ln w="12700" cap="flat">
              <a:solidFill>
                <a:srgbClr val="5C5C5C"/>
              </a:solidFill>
              <a:prstDash val="solid"/>
              <a:round/>
            </a:ln>
          </a:insideV>
        </a:tcBdr>
        <a:fill>
          <a:solidFill>
            <a:srgbClr val="5C5C5C">
              <a:alpha val="20000"/>
            </a:srgbClr>
          </a:solidFill>
        </a:fill>
      </a:tcStyle>
    </a:firstCol>
    <a:lastRow>
      <a:tcTxStyle b="on" i="off">
        <a:font>
          <a:latin typeface="DIN Condensed"/>
          <a:ea typeface="DIN Condensed"/>
          <a:cs typeface="DIN Condensed"/>
        </a:font>
        <a:srgbClr val="5C5C5C"/>
      </a:tcTxStyle>
      <a:tcStyle>
        <a:tcBdr>
          <a:left>
            <a:ln w="12700" cap="flat">
              <a:solidFill>
                <a:srgbClr val="5C5C5C"/>
              </a:solidFill>
              <a:prstDash val="solid"/>
              <a:round/>
            </a:ln>
          </a:left>
          <a:right>
            <a:ln w="12700" cap="flat">
              <a:solidFill>
                <a:srgbClr val="5C5C5C"/>
              </a:solidFill>
              <a:prstDash val="solid"/>
              <a:round/>
            </a:ln>
          </a:right>
          <a:top>
            <a:ln w="50800" cap="flat">
              <a:solidFill>
                <a:srgbClr val="5C5C5C"/>
              </a:solidFill>
              <a:prstDash val="solid"/>
              <a:round/>
            </a:ln>
          </a:top>
          <a:bottom>
            <a:ln w="12700" cap="flat">
              <a:solidFill>
                <a:srgbClr val="5C5C5C"/>
              </a:solidFill>
              <a:prstDash val="solid"/>
              <a:round/>
            </a:ln>
          </a:bottom>
          <a:insideH>
            <a:ln w="12700" cap="flat">
              <a:solidFill>
                <a:srgbClr val="5C5C5C"/>
              </a:solidFill>
              <a:prstDash val="solid"/>
              <a:round/>
            </a:ln>
          </a:insideH>
          <a:insideV>
            <a:ln w="12700" cap="flat">
              <a:solidFill>
                <a:srgbClr val="5C5C5C"/>
              </a:solidFill>
              <a:prstDash val="solid"/>
              <a:round/>
            </a:ln>
          </a:insideV>
        </a:tcBdr>
        <a:fill>
          <a:noFill/>
        </a:fill>
      </a:tcStyle>
    </a:lastRow>
    <a:firstRow>
      <a:tcTxStyle b="on" i="off">
        <a:font>
          <a:latin typeface="DIN Condensed"/>
          <a:ea typeface="DIN Condensed"/>
          <a:cs typeface="DIN Condensed"/>
        </a:font>
        <a:srgbClr val="5C5C5C"/>
      </a:tcTxStyle>
      <a:tcStyle>
        <a:tcBdr>
          <a:left>
            <a:ln w="12700" cap="flat">
              <a:solidFill>
                <a:srgbClr val="5C5C5C"/>
              </a:solidFill>
              <a:prstDash val="solid"/>
              <a:round/>
            </a:ln>
          </a:left>
          <a:right>
            <a:ln w="12700" cap="flat">
              <a:solidFill>
                <a:srgbClr val="5C5C5C"/>
              </a:solidFill>
              <a:prstDash val="solid"/>
              <a:round/>
            </a:ln>
          </a:right>
          <a:top>
            <a:ln w="12700" cap="flat">
              <a:solidFill>
                <a:srgbClr val="5C5C5C"/>
              </a:solidFill>
              <a:prstDash val="solid"/>
              <a:round/>
            </a:ln>
          </a:top>
          <a:bottom>
            <a:ln w="25400" cap="flat">
              <a:solidFill>
                <a:srgbClr val="5C5C5C"/>
              </a:solidFill>
              <a:prstDash val="solid"/>
              <a:round/>
            </a:ln>
          </a:bottom>
          <a:insideH>
            <a:ln w="12700" cap="flat">
              <a:solidFill>
                <a:srgbClr val="5C5C5C"/>
              </a:solidFill>
              <a:prstDash val="solid"/>
              <a:round/>
            </a:ln>
          </a:insideH>
          <a:insideV>
            <a:ln w="12700" cap="flat">
              <a:solidFill>
                <a:srgbClr val="5C5C5C"/>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7" d="100"/>
          <a:sy n="77" d="100"/>
        </p:scale>
        <p:origin x="1680"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5" name="Shape 125"/>
          <p:cNvSpPr>
            <a:spLocks noGrp="1" noRot="1" noChangeAspect="1"/>
          </p:cNvSpPr>
          <p:nvPr>
            <p:ph type="sldImg"/>
          </p:nvPr>
        </p:nvSpPr>
        <p:spPr>
          <a:xfrm>
            <a:off x="1143000" y="685800"/>
            <a:ext cx="4572000" cy="3429000"/>
          </a:xfrm>
          <a:prstGeom prst="rect">
            <a:avLst/>
          </a:prstGeom>
        </p:spPr>
        <p:txBody>
          <a:bodyPr/>
          <a:lstStyle/>
          <a:p>
            <a:endParaRPr/>
          </a:p>
        </p:txBody>
      </p:sp>
      <p:sp>
        <p:nvSpPr>
          <p:cNvPr id="126" name="Shape 126"/>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Title &amp; Subtitle">
    <p:spTree>
      <p:nvGrpSpPr>
        <p:cNvPr id="1" name=""/>
        <p:cNvGrpSpPr/>
        <p:nvPr/>
      </p:nvGrpSpPr>
      <p:grpSpPr>
        <a:xfrm>
          <a:off x="0" y="0"/>
          <a:ext cx="0" cy="0"/>
          <a:chOff x="0" y="0"/>
          <a:chExt cx="0" cy="0"/>
        </a:xfrm>
      </p:grpSpPr>
      <p:sp>
        <p:nvSpPr>
          <p:cNvPr id="11" name="Body Level One…"/>
          <p:cNvSpPr>
            <a:spLocks noGrp="1"/>
          </p:cNvSpPr>
          <p:nvPr>
            <p:ph type="body" sz="quarter" idx="1"/>
          </p:nvPr>
        </p:nvSpPr>
        <p:spPr>
          <a:xfrm>
            <a:off x="571500" y="5588000"/>
            <a:ext cx="11875780" cy="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lnTo>
                  <a:pt x="0" y="21600"/>
                </a:lnTo>
                <a:close/>
              </a:path>
            </a:pathLst>
          </a:custGeom>
          <a:ln w="38100" cap="rnd">
            <a:solidFill>
              <a:srgbClr val="747676"/>
            </a:solidFill>
            <a:custDash>
              <a:ds d="100000" sp="200000"/>
            </a:custDash>
            <a:round/>
          </a:ln>
        </p:spPr>
        <p:txBody>
          <a:bodyPr anchor="ctr"/>
          <a:lstStyle/>
          <a:p>
            <a:r>
              <a:t>Body Level One</a:t>
            </a:r>
          </a:p>
          <a:p>
            <a:pPr lvl="1"/>
            <a:r>
              <a:t>Body Level Two</a:t>
            </a:r>
          </a:p>
          <a:p>
            <a:pPr lvl="2"/>
            <a:r>
              <a:t>Body Level Three</a:t>
            </a:r>
          </a:p>
          <a:p>
            <a:pPr lvl="3"/>
            <a:r>
              <a:t>Body Level Four</a:t>
            </a:r>
          </a:p>
          <a:p>
            <a:pPr lvl="4"/>
            <a:r>
              <a:t>Body Level Five</a:t>
            </a:r>
          </a:p>
        </p:txBody>
      </p:sp>
      <p:sp>
        <p:nvSpPr>
          <p:cNvPr id="12" name="Title Text"/>
          <p:cNvSpPr txBox="1">
            <a:spLocks noGrp="1"/>
          </p:cNvSpPr>
          <p:nvPr>
            <p:ph type="title"/>
          </p:nvPr>
        </p:nvSpPr>
        <p:spPr>
          <a:xfrm>
            <a:off x="571500" y="571500"/>
            <a:ext cx="11861800" cy="5181600"/>
          </a:xfrm>
          <a:prstGeom prst="rect">
            <a:avLst/>
          </a:prstGeom>
        </p:spPr>
        <p:txBody>
          <a:bodyPr anchor="b"/>
          <a:lstStyle>
            <a:lvl1pPr algn="ctr">
              <a:lnSpc>
                <a:spcPct val="80000"/>
              </a:lnSpc>
              <a:spcBef>
                <a:spcPts val="0"/>
              </a:spcBef>
              <a:defRPr sz="12100">
                <a:solidFill>
                  <a:srgbClr val="5C5C5C"/>
                </a:solidFill>
              </a:defRPr>
            </a:lvl1pPr>
          </a:lstStyle>
          <a:p>
            <a:r>
              <a:t>Title Text</a:t>
            </a:r>
          </a:p>
        </p:txBody>
      </p:sp>
      <p:sp>
        <p:nvSpPr>
          <p:cNvPr id="13" name="Body Level One…"/>
          <p:cNvSpPr txBox="1">
            <a:spLocks noGrp="1"/>
          </p:cNvSpPr>
          <p:nvPr>
            <p:ph type="body" sz="half" idx="13"/>
          </p:nvPr>
        </p:nvSpPr>
        <p:spPr>
          <a:xfrm>
            <a:off x="571500" y="5676900"/>
            <a:ext cx="11861800" cy="3263900"/>
          </a:xfrm>
          <a:prstGeom prst="rect">
            <a:avLst/>
          </a:prstGeom>
        </p:spPr>
        <p:txBody>
          <a:bodyPr/>
          <a:lstStyle/>
          <a:p>
            <a:pPr marL="0" indent="0" algn="ctr">
              <a:lnSpc>
                <a:spcPct val="70000"/>
              </a:lnSpc>
              <a:spcBef>
                <a:spcPts val="0"/>
              </a:spcBef>
              <a:buSzTx/>
              <a:buFontTx/>
              <a:buNone/>
              <a:defRPr sz="4800">
                <a:solidFill>
                  <a:srgbClr val="747676"/>
                </a:solidFill>
              </a:defRPr>
            </a:pPr>
            <a:endParaRPr/>
          </a:p>
        </p:txBody>
      </p:sp>
      <p:sp>
        <p:nvSpPr>
          <p:cNvPr id="14" name="Slide Number"/>
          <p:cNvSpPr txBox="1">
            <a:spLocks noGrp="1"/>
          </p:cNvSpPr>
          <p:nvPr>
            <p:ph type="sldNum" sz="quarter" idx="2"/>
          </p:nvPr>
        </p:nvSpPr>
        <p:spPr>
          <a:xfrm>
            <a:off x="12088552" y="9189156"/>
            <a:ext cx="309366" cy="3429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101" name="“"/>
          <p:cNvSpPr txBox="1"/>
          <p:nvPr/>
        </p:nvSpPr>
        <p:spPr>
          <a:xfrm>
            <a:off x="507999" y="1771650"/>
            <a:ext cx="1697833" cy="31750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nSpc>
                <a:spcPct val="80000"/>
              </a:lnSpc>
              <a:spcBef>
                <a:spcPts val="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1000" b="1" spc="0">
                <a:solidFill>
                  <a:srgbClr val="E4E4E4"/>
                </a:solidFill>
                <a:latin typeface="Baskerville"/>
                <a:ea typeface="Baskerville"/>
                <a:cs typeface="Baskerville"/>
                <a:sym typeface="Baskerville"/>
              </a:defRPr>
            </a:lvl1pPr>
          </a:lstStyle>
          <a:p>
            <a:r>
              <a:t>“</a:t>
            </a:r>
          </a:p>
        </p:txBody>
      </p:sp>
      <p:sp>
        <p:nvSpPr>
          <p:cNvPr id="102" name="Body Level One…"/>
          <p:cNvSpPr txBox="1">
            <a:spLocks noGrp="1"/>
          </p:cNvSpPr>
          <p:nvPr>
            <p:ph type="body" sz="quarter" idx="1"/>
          </p:nvPr>
        </p:nvSpPr>
        <p:spPr>
          <a:xfrm>
            <a:off x="1943100" y="3870535"/>
            <a:ext cx="10490200" cy="939802"/>
          </a:xfrm>
          <a:prstGeom prst="rect">
            <a:avLst/>
          </a:prstGeom>
        </p:spPr>
        <p:txBody>
          <a:bodyPr/>
          <a:lstStyle>
            <a:lvl1pPr marL="0" indent="0">
              <a:spcBef>
                <a:spcPts val="1600"/>
              </a:spcBef>
              <a:buSzTx/>
              <a:buFontTx/>
              <a:buNone/>
              <a:defRPr sz="4800">
                <a:solidFill>
                  <a:srgbClr val="747676"/>
                </a:solidFill>
              </a:defRPr>
            </a:lvl1pPr>
            <a:lvl2pPr marL="1174750" indent="-704850">
              <a:spcBef>
                <a:spcPts val="1600"/>
              </a:spcBef>
              <a:buFontTx/>
              <a:defRPr sz="4800">
                <a:solidFill>
                  <a:srgbClr val="747676"/>
                </a:solidFill>
              </a:defRPr>
            </a:lvl2pPr>
            <a:lvl3pPr marL="1644650" indent="-704850">
              <a:spcBef>
                <a:spcPts val="1600"/>
              </a:spcBef>
              <a:buFontTx/>
              <a:defRPr sz="4800">
                <a:solidFill>
                  <a:srgbClr val="747676"/>
                </a:solidFill>
              </a:defRPr>
            </a:lvl3pPr>
            <a:lvl4pPr marL="2114550" indent="-704850">
              <a:spcBef>
                <a:spcPts val="1600"/>
              </a:spcBef>
              <a:buFontTx/>
              <a:defRPr sz="4800">
                <a:solidFill>
                  <a:srgbClr val="747676"/>
                </a:solidFill>
              </a:defRPr>
            </a:lvl4pPr>
            <a:lvl5pPr marL="2584450" indent="-704850">
              <a:spcBef>
                <a:spcPts val="1600"/>
              </a:spcBef>
              <a:buFontTx/>
              <a:defRPr sz="4800">
                <a:solidFill>
                  <a:srgbClr val="747676"/>
                </a:solidFill>
              </a:defRPr>
            </a:lvl5pPr>
          </a:lstStyle>
          <a:p>
            <a:r>
              <a:t>Body Level One</a:t>
            </a:r>
          </a:p>
          <a:p>
            <a:pPr lvl="1"/>
            <a:r>
              <a:t>Body Level Two</a:t>
            </a:r>
          </a:p>
          <a:p>
            <a:pPr lvl="2"/>
            <a:r>
              <a:t>Body Level Three</a:t>
            </a:r>
          </a:p>
          <a:p>
            <a:pPr lvl="3"/>
            <a:r>
              <a:t>Body Level Four</a:t>
            </a:r>
          </a:p>
          <a:p>
            <a:pPr lvl="4"/>
            <a:r>
              <a:t>Body Level Five</a:t>
            </a:r>
          </a:p>
        </p:txBody>
      </p:sp>
      <p:sp>
        <p:nvSpPr>
          <p:cNvPr id="103" name="-Johnny Appleseed"/>
          <p:cNvSpPr txBox="1">
            <a:spLocks noGrp="1"/>
          </p:cNvSpPr>
          <p:nvPr>
            <p:ph type="body" sz="quarter" idx="13"/>
          </p:nvPr>
        </p:nvSpPr>
        <p:spPr>
          <a:xfrm>
            <a:off x="1943100" y="7772400"/>
            <a:ext cx="10490200" cy="939800"/>
          </a:xfrm>
          <a:prstGeom prst="rect">
            <a:avLst/>
          </a:prstGeom>
        </p:spPr>
        <p:txBody>
          <a:bodyPr/>
          <a:lstStyle/>
          <a:p>
            <a:pPr marL="0" indent="0" algn="r">
              <a:lnSpc>
                <a:spcPct val="70000"/>
              </a:lnSpc>
              <a:spcBef>
                <a:spcPts val="1600"/>
              </a:spcBef>
              <a:buSzTx/>
              <a:buFontTx/>
              <a:buNone/>
              <a:defRPr sz="4800">
                <a:solidFill>
                  <a:srgbClr val="6B6D6D"/>
                </a:solidFill>
              </a:defRPr>
            </a:pPr>
            <a:endParaRPr/>
          </a:p>
        </p:txBody>
      </p:sp>
      <p:sp>
        <p:nvSpPr>
          <p:cNvPr id="10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11" name="118295074_2675x2907.jpeg"/>
          <p:cNvSpPr>
            <a:spLocks noGrp="1"/>
          </p:cNvSpPr>
          <p:nvPr>
            <p:ph type="pic" idx="13"/>
          </p:nvPr>
        </p:nvSpPr>
        <p:spPr>
          <a:xfrm>
            <a:off x="0" y="0"/>
            <a:ext cx="13004800" cy="9753600"/>
          </a:xfrm>
          <a:prstGeom prst="rect">
            <a:avLst/>
          </a:prstGeom>
        </p:spPr>
        <p:txBody>
          <a:bodyPr lIns="91439" tIns="45719" rIns="91439" bIns="45719">
            <a:noAutofit/>
          </a:bodyPr>
          <a:lstStyle/>
          <a:p>
            <a:endParaRPr/>
          </a:p>
        </p:txBody>
      </p:sp>
      <p:sp>
        <p:nvSpPr>
          <p:cNvPr id="112" name="Slide Number"/>
          <p:cNvSpPr txBox="1">
            <a:spLocks noGrp="1"/>
          </p:cNvSpPr>
          <p:nvPr>
            <p:ph type="sldNum" sz="quarter" idx="2"/>
          </p:nvPr>
        </p:nvSpPr>
        <p:spPr>
          <a:prstGeom prst="rect">
            <a:avLst/>
          </a:prstGeom>
        </p:spPr>
        <p:txBody>
          <a:bodyPr/>
          <a:lstStyle>
            <a:lvl1pPr>
              <a:defRPr>
                <a:solidFill>
                  <a:srgbClr val="CBCBCB"/>
                </a:solidFill>
              </a:defRPr>
            </a:lvl1p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1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21" name="118295074_2675x2907.jpeg"/>
          <p:cNvSpPr>
            <a:spLocks noGrp="1"/>
          </p:cNvSpPr>
          <p:nvPr>
            <p:ph type="pic" idx="13"/>
          </p:nvPr>
        </p:nvSpPr>
        <p:spPr>
          <a:xfrm>
            <a:off x="0" y="0"/>
            <a:ext cx="13004800" cy="9753600"/>
          </a:xfrm>
          <a:prstGeom prst="rect">
            <a:avLst/>
          </a:prstGeom>
        </p:spPr>
        <p:txBody>
          <a:bodyPr lIns="91439" tIns="45719" rIns="91439" bIns="45719">
            <a:noAutofit/>
          </a:bodyPr>
          <a:lstStyle/>
          <a:p>
            <a:endParaRPr/>
          </a:p>
        </p:txBody>
      </p:sp>
      <p:sp>
        <p:nvSpPr>
          <p:cNvPr id="22" name="Body Level One…"/>
          <p:cNvSpPr txBox="1">
            <a:spLocks noGrp="1"/>
          </p:cNvSpPr>
          <p:nvPr>
            <p:ph type="body" sz="half" idx="1"/>
          </p:nvPr>
        </p:nvSpPr>
        <p:spPr>
          <a:xfrm>
            <a:off x="0" y="5422900"/>
            <a:ext cx="13004800" cy="3606800"/>
          </a:xfrm>
          <a:prstGeom prst="rect">
            <a:avLst/>
          </a:prstGeom>
          <a:solidFill>
            <a:srgbClr val="FFFFFF"/>
          </a:solidFill>
        </p:spPr>
        <p:txBody>
          <a:bodyPr anchor="ctr"/>
          <a:lstStyle/>
          <a:p>
            <a:r>
              <a:t>Body Level One</a:t>
            </a:r>
          </a:p>
          <a:p>
            <a:pPr lvl="1"/>
            <a:r>
              <a:t>Body Level Two</a:t>
            </a:r>
          </a:p>
          <a:p>
            <a:pPr lvl="2"/>
            <a:r>
              <a:t>Body Level Three</a:t>
            </a:r>
          </a:p>
          <a:p>
            <a:pPr lvl="3"/>
            <a:r>
              <a:t>Body Level Four</a:t>
            </a:r>
          </a:p>
          <a:p>
            <a:pPr lvl="4"/>
            <a:r>
              <a:t>Body Level Five</a:t>
            </a:r>
          </a:p>
        </p:txBody>
      </p:sp>
      <p:sp>
        <p:nvSpPr>
          <p:cNvPr id="23" name="Line"/>
          <p:cNvSpPr>
            <a:spLocks noGrp="1"/>
          </p:cNvSpPr>
          <p:nvPr>
            <p:ph type="body" sz="quarter" idx="14"/>
          </p:nvPr>
        </p:nvSpPr>
        <p:spPr>
          <a:xfrm rot="10800000">
            <a:off x="571500" y="7619996"/>
            <a:ext cx="11874500" cy="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lnTo>
                  <a:pt x="0" y="21600"/>
                </a:lnTo>
                <a:close/>
              </a:path>
            </a:pathLst>
          </a:custGeom>
          <a:ln w="38100" cap="rnd">
            <a:solidFill>
              <a:srgbClr val="747676"/>
            </a:solidFill>
            <a:custDash>
              <a:ds d="100000" sp="200000"/>
            </a:custDash>
            <a:round/>
          </a:ln>
        </p:spPr>
        <p:txBody>
          <a:bodyPr anchor="ctr"/>
          <a:lstStyle/>
          <a:p>
            <a:endParaRPr/>
          </a:p>
        </p:txBody>
      </p:sp>
      <p:sp>
        <p:nvSpPr>
          <p:cNvPr id="24" name="Title Text"/>
          <p:cNvSpPr txBox="1">
            <a:spLocks noGrp="1"/>
          </p:cNvSpPr>
          <p:nvPr>
            <p:ph type="title"/>
          </p:nvPr>
        </p:nvSpPr>
        <p:spPr>
          <a:xfrm>
            <a:off x="571500" y="5562600"/>
            <a:ext cx="11861800" cy="2209800"/>
          </a:xfrm>
          <a:prstGeom prst="rect">
            <a:avLst/>
          </a:prstGeom>
        </p:spPr>
        <p:txBody>
          <a:bodyPr anchor="b"/>
          <a:lstStyle>
            <a:lvl1pPr algn="r">
              <a:lnSpc>
                <a:spcPct val="80000"/>
              </a:lnSpc>
              <a:spcBef>
                <a:spcPts val="0"/>
              </a:spcBef>
              <a:defRPr sz="12100">
                <a:solidFill>
                  <a:srgbClr val="5C5C5C"/>
                </a:solidFill>
              </a:defRPr>
            </a:lvl1pPr>
          </a:lstStyle>
          <a:p>
            <a:r>
              <a:t>Title Text</a:t>
            </a:r>
          </a:p>
        </p:txBody>
      </p:sp>
      <p:sp>
        <p:nvSpPr>
          <p:cNvPr id="25" name="Body Level One…"/>
          <p:cNvSpPr txBox="1">
            <a:spLocks noGrp="1"/>
          </p:cNvSpPr>
          <p:nvPr>
            <p:ph type="body" sz="quarter" idx="15"/>
          </p:nvPr>
        </p:nvSpPr>
        <p:spPr>
          <a:xfrm>
            <a:off x="571500" y="7670800"/>
            <a:ext cx="11861800" cy="1231900"/>
          </a:xfrm>
          <a:prstGeom prst="rect">
            <a:avLst/>
          </a:prstGeom>
        </p:spPr>
        <p:txBody>
          <a:bodyPr/>
          <a:lstStyle/>
          <a:p>
            <a:pPr marL="0" indent="0" algn="r">
              <a:lnSpc>
                <a:spcPct val="70000"/>
              </a:lnSpc>
              <a:spcBef>
                <a:spcPts val="600"/>
              </a:spcBef>
              <a:buSzTx/>
              <a:buFontTx/>
              <a:buNone/>
              <a:defRPr sz="4800">
                <a:solidFill>
                  <a:srgbClr val="747676"/>
                </a:solidFill>
              </a:defRPr>
            </a:pPr>
            <a:endParaRPr/>
          </a:p>
        </p:txBody>
      </p:sp>
      <p:sp>
        <p:nvSpPr>
          <p:cNvPr id="26" name="Slide Number"/>
          <p:cNvSpPr txBox="1">
            <a:spLocks noGrp="1"/>
          </p:cNvSpPr>
          <p:nvPr>
            <p:ph type="sldNum" sz="quarter" idx="2"/>
          </p:nvPr>
        </p:nvSpPr>
        <p:spPr>
          <a:xfrm>
            <a:off x="12092513" y="9194800"/>
            <a:ext cx="309366" cy="342900"/>
          </a:xfrm>
          <a:prstGeom prst="rect">
            <a:avLst/>
          </a:prstGeom>
        </p:spPr>
        <p:txBody>
          <a:bodyPr/>
          <a:lstStyle>
            <a:lvl1pPr>
              <a:defRPr>
                <a:solidFill>
                  <a:srgbClr val="CBCBCB"/>
                </a:solidFill>
              </a:defRPr>
            </a:lvl1p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33" name="Title Text"/>
          <p:cNvSpPr txBox="1">
            <a:spLocks noGrp="1"/>
          </p:cNvSpPr>
          <p:nvPr>
            <p:ph type="title"/>
          </p:nvPr>
        </p:nvSpPr>
        <p:spPr>
          <a:xfrm>
            <a:off x="571500" y="571500"/>
            <a:ext cx="11861800" cy="5181600"/>
          </a:xfrm>
          <a:prstGeom prst="rect">
            <a:avLst/>
          </a:prstGeom>
        </p:spPr>
        <p:txBody>
          <a:bodyPr anchor="b"/>
          <a:lstStyle>
            <a:lvl1pPr algn="ctr">
              <a:lnSpc>
                <a:spcPct val="80000"/>
              </a:lnSpc>
              <a:spcBef>
                <a:spcPts val="0"/>
              </a:spcBef>
              <a:defRPr sz="12100">
                <a:solidFill>
                  <a:srgbClr val="5C5C5C"/>
                </a:solidFill>
              </a:defRPr>
            </a:lvl1pPr>
          </a:lstStyle>
          <a:p>
            <a:r>
              <a:t>Title Text</a:t>
            </a:r>
          </a:p>
        </p:txBody>
      </p:sp>
      <p:sp>
        <p:nvSpPr>
          <p:cNvPr id="34" name="Slide Number"/>
          <p:cNvSpPr txBox="1">
            <a:spLocks noGrp="1"/>
          </p:cNvSpPr>
          <p:nvPr>
            <p:ph type="sldNum" sz="quarter" idx="2"/>
          </p:nvPr>
        </p:nvSpPr>
        <p:spPr>
          <a:xfrm>
            <a:off x="12083465" y="9189156"/>
            <a:ext cx="309365" cy="3429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41" name="182429520_1646x1646.jpeg"/>
          <p:cNvSpPr>
            <a:spLocks noGrp="1"/>
          </p:cNvSpPr>
          <p:nvPr>
            <p:ph type="pic" idx="13"/>
          </p:nvPr>
        </p:nvSpPr>
        <p:spPr>
          <a:xfrm>
            <a:off x="7531100" y="0"/>
            <a:ext cx="5473700" cy="9753600"/>
          </a:xfrm>
          <a:prstGeom prst="rect">
            <a:avLst/>
          </a:prstGeom>
        </p:spPr>
        <p:txBody>
          <a:bodyPr lIns="91439" tIns="45719" rIns="91439" bIns="45719">
            <a:noAutofit/>
          </a:bodyPr>
          <a:lstStyle/>
          <a:p>
            <a:endParaRPr/>
          </a:p>
        </p:txBody>
      </p:sp>
      <p:sp>
        <p:nvSpPr>
          <p:cNvPr id="42" name="Body Level One…"/>
          <p:cNvSpPr>
            <a:spLocks noGrp="1"/>
          </p:cNvSpPr>
          <p:nvPr>
            <p:ph type="body" sz="quarter" idx="1"/>
          </p:nvPr>
        </p:nvSpPr>
        <p:spPr>
          <a:xfrm>
            <a:off x="571500" y="7619997"/>
            <a:ext cx="6451600" cy="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lnTo>
                  <a:pt x="0" y="21600"/>
                </a:lnTo>
                <a:close/>
              </a:path>
            </a:pathLst>
          </a:custGeom>
          <a:ln w="38100" cap="rnd">
            <a:solidFill>
              <a:srgbClr val="747676"/>
            </a:solidFill>
            <a:custDash>
              <a:ds d="100000" sp="200000"/>
            </a:custDash>
            <a:round/>
          </a:ln>
        </p:spPr>
        <p:txBody>
          <a:bodyPr anchor="ctr"/>
          <a:lstStyle/>
          <a:p>
            <a:r>
              <a:t>Body Level One</a:t>
            </a:r>
          </a:p>
          <a:p>
            <a:pPr lvl="1"/>
            <a:r>
              <a:t>Body Level Two</a:t>
            </a:r>
          </a:p>
          <a:p>
            <a:pPr lvl="2"/>
            <a:r>
              <a:t>Body Level Three</a:t>
            </a:r>
          </a:p>
          <a:p>
            <a:pPr lvl="3"/>
            <a:r>
              <a:t>Body Level Four</a:t>
            </a:r>
          </a:p>
          <a:p>
            <a:pPr lvl="4"/>
            <a:r>
              <a:t>Body Level Five</a:t>
            </a:r>
          </a:p>
        </p:txBody>
      </p:sp>
      <p:sp>
        <p:nvSpPr>
          <p:cNvPr id="43" name="Title Text"/>
          <p:cNvSpPr txBox="1">
            <a:spLocks noGrp="1"/>
          </p:cNvSpPr>
          <p:nvPr>
            <p:ph type="title"/>
          </p:nvPr>
        </p:nvSpPr>
        <p:spPr>
          <a:xfrm>
            <a:off x="571500" y="571500"/>
            <a:ext cx="6451600" cy="7213600"/>
          </a:xfrm>
          <a:prstGeom prst="rect">
            <a:avLst/>
          </a:prstGeom>
        </p:spPr>
        <p:txBody>
          <a:bodyPr anchor="b"/>
          <a:lstStyle>
            <a:lvl1pPr algn="r">
              <a:lnSpc>
                <a:spcPct val="80000"/>
              </a:lnSpc>
              <a:spcBef>
                <a:spcPts val="0"/>
              </a:spcBef>
              <a:defRPr sz="12100">
                <a:solidFill>
                  <a:srgbClr val="5C5C5C"/>
                </a:solidFill>
              </a:defRPr>
            </a:lvl1pPr>
          </a:lstStyle>
          <a:p>
            <a:r>
              <a:t>Title Text</a:t>
            </a:r>
          </a:p>
        </p:txBody>
      </p:sp>
      <p:sp>
        <p:nvSpPr>
          <p:cNvPr id="44" name="Body Level One…"/>
          <p:cNvSpPr txBox="1">
            <a:spLocks noGrp="1"/>
          </p:cNvSpPr>
          <p:nvPr>
            <p:ph type="body" sz="quarter" idx="14"/>
          </p:nvPr>
        </p:nvSpPr>
        <p:spPr>
          <a:xfrm>
            <a:off x="571500" y="7670800"/>
            <a:ext cx="6451600" cy="1358900"/>
          </a:xfrm>
          <a:prstGeom prst="rect">
            <a:avLst/>
          </a:prstGeom>
        </p:spPr>
        <p:txBody>
          <a:bodyPr/>
          <a:lstStyle/>
          <a:p>
            <a:pPr marL="0" indent="0" algn="r">
              <a:lnSpc>
                <a:spcPct val="70000"/>
              </a:lnSpc>
              <a:spcBef>
                <a:spcPts val="600"/>
              </a:spcBef>
              <a:buSzTx/>
              <a:buFontTx/>
              <a:buNone/>
              <a:defRPr sz="4800">
                <a:solidFill>
                  <a:srgbClr val="747676"/>
                </a:solidFill>
              </a:defRPr>
            </a:pPr>
            <a:endParaRPr/>
          </a:p>
        </p:txBody>
      </p:sp>
      <p:sp>
        <p:nvSpPr>
          <p:cNvPr id="45" name="Slide Number"/>
          <p:cNvSpPr txBox="1">
            <a:spLocks noGrp="1"/>
          </p:cNvSpPr>
          <p:nvPr>
            <p:ph type="sldNum" sz="quarter" idx="2"/>
          </p:nvPr>
        </p:nvSpPr>
        <p:spPr>
          <a:xfrm>
            <a:off x="12092513" y="9194800"/>
            <a:ext cx="309366" cy="342900"/>
          </a:xfrm>
          <a:prstGeom prst="rect">
            <a:avLst/>
          </a:prstGeom>
        </p:spPr>
        <p:txBody>
          <a:bodyPr/>
          <a:lstStyle>
            <a:lvl1pPr>
              <a:defRPr>
                <a:solidFill>
                  <a:srgbClr val="CBCBCB"/>
                </a:solidFill>
              </a:defRPr>
            </a:lvl1p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52" name="Body Level One…"/>
          <p:cNvSpPr txBox="1">
            <a:spLocks noGrp="1"/>
          </p:cNvSpPr>
          <p:nvPr>
            <p:ph type="body" sz="quarter" idx="1"/>
          </p:nvPr>
        </p:nvSpPr>
        <p:spPr>
          <a:xfrm>
            <a:off x="571500" y="1574800"/>
            <a:ext cx="11861800" cy="1270"/>
          </a:xfrm>
          <a:prstGeom prst="rect">
            <a:avLst/>
          </a:prstGeom>
          <a:ln w="38100" cap="rnd">
            <a:solidFill>
              <a:srgbClr val="747676"/>
            </a:solidFill>
            <a:custDash>
              <a:ds d="100000" sp="200000"/>
            </a:custDash>
            <a:round/>
          </a:ln>
        </p:spPr>
        <p:txBody>
          <a:bodyPr anchor="ctr"/>
          <a:lstStyle/>
          <a:p>
            <a:r>
              <a:t>Body Level One</a:t>
            </a:r>
          </a:p>
          <a:p>
            <a:pPr lvl="1"/>
            <a:r>
              <a:t>Body Level Two</a:t>
            </a:r>
          </a:p>
          <a:p>
            <a:pPr lvl="2"/>
            <a:r>
              <a:t>Body Level Three</a:t>
            </a:r>
          </a:p>
          <a:p>
            <a:pPr lvl="3"/>
            <a:r>
              <a:t>Body Level Four</a:t>
            </a:r>
          </a:p>
          <a:p>
            <a:pPr lvl="4"/>
            <a:r>
              <a:t>Body Level Five</a:t>
            </a:r>
          </a:p>
        </p:txBody>
      </p:sp>
      <p:sp>
        <p:nvSpPr>
          <p:cNvPr id="53" name="Title Text"/>
          <p:cNvSpPr txBox="1">
            <a:spLocks noGrp="1"/>
          </p:cNvSpPr>
          <p:nvPr>
            <p:ph type="title"/>
          </p:nvPr>
        </p:nvSpPr>
        <p:spPr>
          <a:xfrm>
            <a:off x="571500" y="723900"/>
            <a:ext cx="11861800" cy="723900"/>
          </a:xfrm>
          <a:prstGeom prst="rect">
            <a:avLst/>
          </a:prstGeom>
        </p:spPr>
        <p:txBody>
          <a:bodyPr/>
          <a:lstStyle/>
          <a:p>
            <a:r>
              <a:t>Title Text</a:t>
            </a:r>
          </a:p>
        </p:txBody>
      </p:sp>
      <p:sp>
        <p:nvSpPr>
          <p:cNvPr id="5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61" name="Body Level One…"/>
          <p:cNvSpPr txBox="1">
            <a:spLocks noGrp="1"/>
          </p:cNvSpPr>
          <p:nvPr>
            <p:ph type="body" sz="quarter" idx="1"/>
          </p:nvPr>
        </p:nvSpPr>
        <p:spPr>
          <a:xfrm>
            <a:off x="571500" y="1574800"/>
            <a:ext cx="11861800" cy="1270"/>
          </a:xfrm>
          <a:prstGeom prst="rect">
            <a:avLst/>
          </a:prstGeom>
          <a:ln w="38100" cap="rnd">
            <a:solidFill>
              <a:srgbClr val="747676"/>
            </a:solidFill>
            <a:custDash>
              <a:ds d="100000" sp="200000"/>
            </a:custDash>
            <a:round/>
          </a:ln>
        </p:spPr>
        <p:txBody>
          <a:bodyPr anchor="ctr"/>
          <a:lstStyle/>
          <a:p>
            <a:r>
              <a:t>Body Level One</a:t>
            </a:r>
          </a:p>
          <a:p>
            <a:pPr lvl="1"/>
            <a:r>
              <a:t>Body Level Two</a:t>
            </a:r>
          </a:p>
          <a:p>
            <a:pPr lvl="2"/>
            <a:r>
              <a:t>Body Level Three</a:t>
            </a:r>
          </a:p>
          <a:p>
            <a:pPr lvl="3"/>
            <a:r>
              <a:t>Body Level Four</a:t>
            </a:r>
          </a:p>
          <a:p>
            <a:pPr lvl="4"/>
            <a:r>
              <a:t>Body Level Five</a:t>
            </a:r>
          </a:p>
        </p:txBody>
      </p:sp>
      <p:sp>
        <p:nvSpPr>
          <p:cNvPr id="62" name="Title Text"/>
          <p:cNvSpPr txBox="1">
            <a:spLocks noGrp="1"/>
          </p:cNvSpPr>
          <p:nvPr>
            <p:ph type="title"/>
          </p:nvPr>
        </p:nvSpPr>
        <p:spPr>
          <a:xfrm>
            <a:off x="571500" y="723900"/>
            <a:ext cx="11861800" cy="723900"/>
          </a:xfrm>
          <a:prstGeom prst="rect">
            <a:avLst/>
          </a:prstGeom>
        </p:spPr>
        <p:txBody>
          <a:bodyPr/>
          <a:lstStyle/>
          <a:p>
            <a:r>
              <a:t>Title Text</a:t>
            </a:r>
          </a:p>
        </p:txBody>
      </p:sp>
      <p:sp>
        <p:nvSpPr>
          <p:cNvPr id="63" name="Body Level One…"/>
          <p:cNvSpPr txBox="1">
            <a:spLocks noGrp="1"/>
          </p:cNvSpPr>
          <p:nvPr>
            <p:ph type="body" idx="13"/>
          </p:nvPr>
        </p:nvSpPr>
        <p:spPr>
          <a:prstGeom prst="rect">
            <a:avLst/>
          </a:prstGeom>
        </p:spPr>
        <p:txBody>
          <a:bodyPr/>
          <a:lstStyle/>
          <a:p>
            <a:endParaRPr/>
          </a:p>
        </p:txBody>
      </p:sp>
      <p:sp>
        <p:nvSpPr>
          <p:cNvPr id="6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71" name="118295074_2675x2907.jpeg"/>
          <p:cNvSpPr>
            <a:spLocks noGrp="1"/>
          </p:cNvSpPr>
          <p:nvPr>
            <p:ph type="pic" idx="13"/>
          </p:nvPr>
        </p:nvSpPr>
        <p:spPr>
          <a:xfrm>
            <a:off x="0" y="0"/>
            <a:ext cx="6438900" cy="9753600"/>
          </a:xfrm>
          <a:prstGeom prst="rect">
            <a:avLst/>
          </a:prstGeom>
        </p:spPr>
        <p:txBody>
          <a:bodyPr lIns="91439" tIns="45719" rIns="91439" bIns="45719">
            <a:noAutofit/>
          </a:bodyPr>
          <a:lstStyle/>
          <a:p>
            <a:endParaRPr/>
          </a:p>
        </p:txBody>
      </p:sp>
      <p:sp>
        <p:nvSpPr>
          <p:cNvPr id="72" name="Body Level One…"/>
          <p:cNvSpPr txBox="1">
            <a:spLocks noGrp="1"/>
          </p:cNvSpPr>
          <p:nvPr>
            <p:ph type="body" sz="quarter" idx="1"/>
          </p:nvPr>
        </p:nvSpPr>
        <p:spPr>
          <a:xfrm>
            <a:off x="7023100" y="1574800"/>
            <a:ext cx="5397500" cy="1270"/>
          </a:xfrm>
          <a:prstGeom prst="rect">
            <a:avLst/>
          </a:prstGeom>
          <a:ln w="38100" cap="rnd">
            <a:solidFill>
              <a:srgbClr val="747676"/>
            </a:solidFill>
            <a:custDash>
              <a:ds d="100000" sp="200000"/>
            </a:custDash>
            <a:round/>
          </a:ln>
        </p:spPr>
        <p:txBody>
          <a:bodyPr anchor="ctr"/>
          <a:lstStyle/>
          <a:p>
            <a:r>
              <a:t>Body Level One</a:t>
            </a:r>
          </a:p>
          <a:p>
            <a:pPr lvl="1"/>
            <a:r>
              <a:t>Body Level Two</a:t>
            </a:r>
          </a:p>
          <a:p>
            <a:pPr lvl="2"/>
            <a:r>
              <a:t>Body Level Three</a:t>
            </a:r>
          </a:p>
          <a:p>
            <a:pPr lvl="3"/>
            <a:r>
              <a:t>Body Level Four</a:t>
            </a:r>
          </a:p>
          <a:p>
            <a:pPr lvl="4"/>
            <a:r>
              <a:t>Body Level Five</a:t>
            </a:r>
          </a:p>
        </p:txBody>
      </p:sp>
      <p:sp>
        <p:nvSpPr>
          <p:cNvPr id="73" name="Title Text"/>
          <p:cNvSpPr txBox="1">
            <a:spLocks noGrp="1"/>
          </p:cNvSpPr>
          <p:nvPr>
            <p:ph type="title"/>
          </p:nvPr>
        </p:nvSpPr>
        <p:spPr>
          <a:xfrm>
            <a:off x="7023100" y="723900"/>
            <a:ext cx="5397500" cy="723900"/>
          </a:xfrm>
          <a:prstGeom prst="rect">
            <a:avLst/>
          </a:prstGeom>
        </p:spPr>
        <p:txBody>
          <a:bodyPr/>
          <a:lstStyle/>
          <a:p>
            <a:r>
              <a:t>Title Text</a:t>
            </a:r>
          </a:p>
        </p:txBody>
      </p:sp>
      <p:sp>
        <p:nvSpPr>
          <p:cNvPr id="74" name="Body Level One…"/>
          <p:cNvSpPr txBox="1">
            <a:spLocks noGrp="1"/>
          </p:cNvSpPr>
          <p:nvPr>
            <p:ph type="body" sz="half" idx="14"/>
          </p:nvPr>
        </p:nvSpPr>
        <p:spPr>
          <a:xfrm>
            <a:off x="7023100" y="1803400"/>
            <a:ext cx="5397500" cy="7226300"/>
          </a:xfrm>
          <a:prstGeom prst="rect">
            <a:avLst/>
          </a:prstGeom>
        </p:spPr>
        <p:txBody>
          <a:bodyPr/>
          <a:lstStyle/>
          <a:p>
            <a:pPr marL="406400" indent="-406400">
              <a:defRPr sz="2800"/>
            </a:pPr>
            <a:endParaRPr/>
          </a:p>
        </p:txBody>
      </p:sp>
      <p:sp>
        <p:nvSpPr>
          <p:cNvPr id="7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82"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8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90" name="118295074_2675x2907.jpeg"/>
          <p:cNvSpPr>
            <a:spLocks noGrp="1"/>
          </p:cNvSpPr>
          <p:nvPr>
            <p:ph type="pic" idx="13"/>
          </p:nvPr>
        </p:nvSpPr>
        <p:spPr>
          <a:xfrm>
            <a:off x="571500" y="571500"/>
            <a:ext cx="7429500" cy="7315200"/>
          </a:xfrm>
          <a:prstGeom prst="rect">
            <a:avLst/>
          </a:prstGeom>
        </p:spPr>
        <p:txBody>
          <a:bodyPr lIns="91439" tIns="45719" rIns="91439" bIns="45719">
            <a:noAutofit/>
          </a:bodyPr>
          <a:lstStyle/>
          <a:p>
            <a:endParaRPr/>
          </a:p>
        </p:txBody>
      </p:sp>
      <p:sp>
        <p:nvSpPr>
          <p:cNvPr id="91" name="182741592_1098x949.jpeg"/>
          <p:cNvSpPr>
            <a:spLocks noGrp="1"/>
          </p:cNvSpPr>
          <p:nvPr>
            <p:ph type="pic" sz="quarter" idx="14"/>
          </p:nvPr>
        </p:nvSpPr>
        <p:spPr>
          <a:xfrm>
            <a:off x="8128000" y="571500"/>
            <a:ext cx="4305300" cy="3594100"/>
          </a:xfrm>
          <a:prstGeom prst="rect">
            <a:avLst/>
          </a:prstGeom>
        </p:spPr>
        <p:txBody>
          <a:bodyPr lIns="91439" tIns="45719" rIns="91439" bIns="45719">
            <a:noAutofit/>
          </a:bodyPr>
          <a:lstStyle/>
          <a:p>
            <a:endParaRPr/>
          </a:p>
        </p:txBody>
      </p:sp>
      <p:sp>
        <p:nvSpPr>
          <p:cNvPr id="92" name="182429520_1646x1646.jpeg"/>
          <p:cNvSpPr>
            <a:spLocks noGrp="1"/>
          </p:cNvSpPr>
          <p:nvPr>
            <p:ph type="pic" sz="quarter" idx="15"/>
          </p:nvPr>
        </p:nvSpPr>
        <p:spPr>
          <a:xfrm>
            <a:off x="8128000" y="4292600"/>
            <a:ext cx="4305300" cy="3594100"/>
          </a:xfrm>
          <a:prstGeom prst="rect">
            <a:avLst/>
          </a:prstGeom>
        </p:spPr>
        <p:txBody>
          <a:bodyPr lIns="91439" tIns="45719" rIns="91439" bIns="45719">
            <a:noAutofit/>
          </a:bodyPr>
          <a:lstStyle/>
          <a:p>
            <a:endParaRPr/>
          </a:p>
        </p:txBody>
      </p:sp>
      <p:sp>
        <p:nvSpPr>
          <p:cNvPr id="93" name="Body Level One…"/>
          <p:cNvSpPr txBox="1">
            <a:spLocks noGrp="1"/>
          </p:cNvSpPr>
          <p:nvPr>
            <p:ph type="body" sz="quarter" idx="1"/>
          </p:nvPr>
        </p:nvSpPr>
        <p:spPr>
          <a:xfrm>
            <a:off x="571500" y="8051800"/>
            <a:ext cx="11861800" cy="1333500"/>
          </a:xfrm>
          <a:prstGeom prst="rect">
            <a:avLst/>
          </a:prstGeom>
        </p:spPr>
        <p:txBody>
          <a:bodyPr/>
          <a:lstStyle>
            <a:lvl1pPr marL="0" indent="0">
              <a:spcBef>
                <a:spcPts val="1400"/>
              </a:spcBef>
              <a:buSzTx/>
              <a:buFontTx/>
              <a:buNone/>
              <a:defRPr sz="2800" spc="28"/>
            </a:lvl1pPr>
            <a:lvl2pPr marL="0" indent="0">
              <a:spcBef>
                <a:spcPts val="1400"/>
              </a:spcBef>
              <a:buSzTx/>
              <a:buFontTx/>
              <a:buNone/>
              <a:defRPr sz="2800" spc="28"/>
            </a:lvl2pPr>
            <a:lvl3pPr marL="0" indent="0">
              <a:spcBef>
                <a:spcPts val="1400"/>
              </a:spcBef>
              <a:buSzTx/>
              <a:buFontTx/>
              <a:buNone/>
              <a:defRPr sz="2800" spc="28"/>
            </a:lvl3pPr>
            <a:lvl4pPr marL="0" indent="0">
              <a:spcBef>
                <a:spcPts val="1400"/>
              </a:spcBef>
              <a:buSzTx/>
              <a:buFontTx/>
              <a:buNone/>
              <a:defRPr sz="2800" spc="28"/>
            </a:lvl4pPr>
            <a:lvl5pPr marL="0" indent="0">
              <a:spcBef>
                <a:spcPts val="1400"/>
              </a:spcBef>
              <a:buSzTx/>
              <a:buFontTx/>
              <a:buNone/>
              <a:defRPr sz="2800" spc="28"/>
            </a:lvl5pPr>
          </a:lstStyle>
          <a:p>
            <a:r>
              <a:t>Body Level One</a:t>
            </a:r>
          </a:p>
          <a:p>
            <a:pPr lvl="1"/>
            <a:r>
              <a:t>Body Level Two</a:t>
            </a:r>
          </a:p>
          <a:p>
            <a:pPr lvl="2"/>
            <a:r>
              <a:t>Body Level Three</a:t>
            </a:r>
          </a:p>
          <a:p>
            <a:pPr lvl="3"/>
            <a:r>
              <a:t>Body Level Four</a:t>
            </a:r>
          </a:p>
          <a:p>
            <a:pPr lvl="4"/>
            <a:r>
              <a:t>Body Level Five</a:t>
            </a:r>
          </a:p>
        </p:txBody>
      </p:sp>
      <p:sp>
        <p:nvSpPr>
          <p:cNvPr id="9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Body Level One…"/>
          <p:cNvSpPr txBox="1">
            <a:spLocks noGrp="1"/>
          </p:cNvSpPr>
          <p:nvPr>
            <p:ph type="body" idx="1"/>
          </p:nvPr>
        </p:nvSpPr>
        <p:spPr>
          <a:xfrm>
            <a:off x="571500" y="1803400"/>
            <a:ext cx="11861800" cy="72263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r>
              <a:t>Body Level One</a:t>
            </a:r>
          </a:p>
          <a:p>
            <a:pPr lvl="1"/>
            <a:r>
              <a:t>Body Level Two</a:t>
            </a:r>
          </a:p>
          <a:p>
            <a:pPr lvl="2"/>
            <a:r>
              <a:t>Body Level Three</a:t>
            </a:r>
          </a:p>
          <a:p>
            <a:pPr lvl="3"/>
            <a:r>
              <a:t>Body Level Four</a:t>
            </a:r>
          </a:p>
          <a:p>
            <a:pPr lvl="4"/>
            <a:r>
              <a:t>Body Level Five</a:t>
            </a:r>
          </a:p>
        </p:txBody>
      </p:sp>
      <p:sp>
        <p:nvSpPr>
          <p:cNvPr id="3" name="Title Text"/>
          <p:cNvSpPr txBox="1">
            <a:spLocks noGrp="1"/>
          </p:cNvSpPr>
          <p:nvPr>
            <p:ph type="title"/>
          </p:nvPr>
        </p:nvSpPr>
        <p:spPr>
          <a:xfrm>
            <a:off x="1948462" y="1950720"/>
            <a:ext cx="10403841" cy="66152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r>
              <a:t>Title Text</a:t>
            </a:r>
          </a:p>
        </p:txBody>
      </p:sp>
      <p:sp>
        <p:nvSpPr>
          <p:cNvPr id="4" name="Slide Number"/>
          <p:cNvSpPr txBox="1">
            <a:spLocks noGrp="1"/>
          </p:cNvSpPr>
          <p:nvPr>
            <p:ph type="sldNum" sz="quarter" idx="2"/>
          </p:nvPr>
        </p:nvSpPr>
        <p:spPr>
          <a:xfrm>
            <a:off x="12081048" y="9194800"/>
            <a:ext cx="309365" cy="342900"/>
          </a:xfrm>
          <a:prstGeom prst="rect">
            <a:avLst/>
          </a:prstGeom>
          <a:ln w="12700">
            <a:miter lim="400000"/>
          </a:ln>
        </p:spPr>
        <p:txBody>
          <a:bodyPr wrap="none" lIns="50800" tIns="50800" rIns="50800" bIns="50800">
            <a:spAutoFit/>
          </a:bodyPr>
          <a:lstStyle>
            <a:lvl1pPr algn="r">
              <a:spcBef>
                <a:spcPts val="0"/>
              </a:spcBef>
              <a:defRPr sz="1600" spc="0">
                <a:solidFill>
                  <a:srgbClr val="747676"/>
                </a:solidFill>
                <a:latin typeface="DIN Alternate"/>
                <a:ea typeface="DIN Alternate"/>
                <a:cs typeface="DIN Alternate"/>
                <a:sym typeface="DIN Alternate"/>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spd="med"/>
  <p:txStyles>
    <p:titleStyle>
      <a:lvl1pPr marL="0" marR="0" indent="0" algn="l" defTabSz="584200" rtl="0" latinLnBrk="0">
        <a:lnSpc>
          <a:spcPct val="100000"/>
        </a:lnSpc>
        <a:spcBef>
          <a:spcPts val="2300"/>
        </a:spcBef>
        <a:spcAft>
          <a:spcPts val="0"/>
        </a:spcAft>
        <a:buClrTx/>
        <a:buSzTx/>
        <a:buFontTx/>
        <a:buNone/>
        <a:tabLst/>
        <a:defRPr sz="5200" b="0" i="0" u="none" strike="noStrike" cap="all" spc="0" baseline="0">
          <a:ln>
            <a:noFill/>
          </a:ln>
          <a:solidFill>
            <a:srgbClr val="747676"/>
          </a:solidFill>
          <a:uFillTx/>
          <a:latin typeface="DIN Condensed"/>
          <a:ea typeface="DIN Condensed"/>
          <a:cs typeface="DIN Condensed"/>
          <a:sym typeface="DIN Condensed"/>
        </a:defRPr>
      </a:lvl1pPr>
      <a:lvl2pPr marL="0" marR="0" indent="0" algn="l" defTabSz="584200" rtl="0" latinLnBrk="0">
        <a:lnSpc>
          <a:spcPct val="100000"/>
        </a:lnSpc>
        <a:spcBef>
          <a:spcPts val="2300"/>
        </a:spcBef>
        <a:spcAft>
          <a:spcPts val="0"/>
        </a:spcAft>
        <a:buClrTx/>
        <a:buSzTx/>
        <a:buFontTx/>
        <a:buNone/>
        <a:tabLst/>
        <a:defRPr sz="5200" b="0" i="0" u="none" strike="noStrike" cap="all" spc="0" baseline="0">
          <a:ln>
            <a:noFill/>
          </a:ln>
          <a:solidFill>
            <a:srgbClr val="747676"/>
          </a:solidFill>
          <a:uFillTx/>
          <a:latin typeface="DIN Condensed"/>
          <a:ea typeface="DIN Condensed"/>
          <a:cs typeface="DIN Condensed"/>
          <a:sym typeface="DIN Condensed"/>
        </a:defRPr>
      </a:lvl2pPr>
      <a:lvl3pPr marL="0" marR="0" indent="0" algn="l" defTabSz="584200" rtl="0" latinLnBrk="0">
        <a:lnSpc>
          <a:spcPct val="100000"/>
        </a:lnSpc>
        <a:spcBef>
          <a:spcPts val="2300"/>
        </a:spcBef>
        <a:spcAft>
          <a:spcPts val="0"/>
        </a:spcAft>
        <a:buClrTx/>
        <a:buSzTx/>
        <a:buFontTx/>
        <a:buNone/>
        <a:tabLst/>
        <a:defRPr sz="5200" b="0" i="0" u="none" strike="noStrike" cap="all" spc="0" baseline="0">
          <a:ln>
            <a:noFill/>
          </a:ln>
          <a:solidFill>
            <a:srgbClr val="747676"/>
          </a:solidFill>
          <a:uFillTx/>
          <a:latin typeface="DIN Condensed"/>
          <a:ea typeface="DIN Condensed"/>
          <a:cs typeface="DIN Condensed"/>
          <a:sym typeface="DIN Condensed"/>
        </a:defRPr>
      </a:lvl3pPr>
      <a:lvl4pPr marL="0" marR="0" indent="0" algn="l" defTabSz="584200" rtl="0" latinLnBrk="0">
        <a:lnSpc>
          <a:spcPct val="100000"/>
        </a:lnSpc>
        <a:spcBef>
          <a:spcPts val="2300"/>
        </a:spcBef>
        <a:spcAft>
          <a:spcPts val="0"/>
        </a:spcAft>
        <a:buClrTx/>
        <a:buSzTx/>
        <a:buFontTx/>
        <a:buNone/>
        <a:tabLst/>
        <a:defRPr sz="5200" b="0" i="0" u="none" strike="noStrike" cap="all" spc="0" baseline="0">
          <a:ln>
            <a:noFill/>
          </a:ln>
          <a:solidFill>
            <a:srgbClr val="747676"/>
          </a:solidFill>
          <a:uFillTx/>
          <a:latin typeface="DIN Condensed"/>
          <a:ea typeface="DIN Condensed"/>
          <a:cs typeface="DIN Condensed"/>
          <a:sym typeface="DIN Condensed"/>
        </a:defRPr>
      </a:lvl4pPr>
      <a:lvl5pPr marL="0" marR="0" indent="0" algn="l" defTabSz="584200" rtl="0" latinLnBrk="0">
        <a:lnSpc>
          <a:spcPct val="100000"/>
        </a:lnSpc>
        <a:spcBef>
          <a:spcPts val="2300"/>
        </a:spcBef>
        <a:spcAft>
          <a:spcPts val="0"/>
        </a:spcAft>
        <a:buClrTx/>
        <a:buSzTx/>
        <a:buFontTx/>
        <a:buNone/>
        <a:tabLst/>
        <a:defRPr sz="5200" b="0" i="0" u="none" strike="noStrike" cap="all" spc="0" baseline="0">
          <a:ln>
            <a:noFill/>
          </a:ln>
          <a:solidFill>
            <a:srgbClr val="747676"/>
          </a:solidFill>
          <a:uFillTx/>
          <a:latin typeface="DIN Condensed"/>
          <a:ea typeface="DIN Condensed"/>
          <a:cs typeface="DIN Condensed"/>
          <a:sym typeface="DIN Condensed"/>
        </a:defRPr>
      </a:lvl5pPr>
      <a:lvl6pPr marL="0" marR="0" indent="0" algn="l" defTabSz="584200" rtl="0" latinLnBrk="0">
        <a:lnSpc>
          <a:spcPct val="100000"/>
        </a:lnSpc>
        <a:spcBef>
          <a:spcPts val="2300"/>
        </a:spcBef>
        <a:spcAft>
          <a:spcPts val="0"/>
        </a:spcAft>
        <a:buClrTx/>
        <a:buSzTx/>
        <a:buFontTx/>
        <a:buNone/>
        <a:tabLst/>
        <a:defRPr sz="5200" b="0" i="0" u="none" strike="noStrike" cap="all" spc="0" baseline="0">
          <a:ln>
            <a:noFill/>
          </a:ln>
          <a:solidFill>
            <a:srgbClr val="747676"/>
          </a:solidFill>
          <a:uFillTx/>
          <a:latin typeface="DIN Condensed"/>
          <a:ea typeface="DIN Condensed"/>
          <a:cs typeface="DIN Condensed"/>
          <a:sym typeface="DIN Condensed"/>
        </a:defRPr>
      </a:lvl6pPr>
      <a:lvl7pPr marL="0" marR="0" indent="0" algn="l" defTabSz="584200" rtl="0" latinLnBrk="0">
        <a:lnSpc>
          <a:spcPct val="100000"/>
        </a:lnSpc>
        <a:spcBef>
          <a:spcPts val="2300"/>
        </a:spcBef>
        <a:spcAft>
          <a:spcPts val="0"/>
        </a:spcAft>
        <a:buClrTx/>
        <a:buSzTx/>
        <a:buFontTx/>
        <a:buNone/>
        <a:tabLst/>
        <a:defRPr sz="5200" b="0" i="0" u="none" strike="noStrike" cap="all" spc="0" baseline="0">
          <a:ln>
            <a:noFill/>
          </a:ln>
          <a:solidFill>
            <a:srgbClr val="747676"/>
          </a:solidFill>
          <a:uFillTx/>
          <a:latin typeface="DIN Condensed"/>
          <a:ea typeface="DIN Condensed"/>
          <a:cs typeface="DIN Condensed"/>
          <a:sym typeface="DIN Condensed"/>
        </a:defRPr>
      </a:lvl7pPr>
      <a:lvl8pPr marL="0" marR="0" indent="0" algn="l" defTabSz="584200" rtl="0" latinLnBrk="0">
        <a:lnSpc>
          <a:spcPct val="100000"/>
        </a:lnSpc>
        <a:spcBef>
          <a:spcPts val="2300"/>
        </a:spcBef>
        <a:spcAft>
          <a:spcPts val="0"/>
        </a:spcAft>
        <a:buClrTx/>
        <a:buSzTx/>
        <a:buFontTx/>
        <a:buNone/>
        <a:tabLst/>
        <a:defRPr sz="5200" b="0" i="0" u="none" strike="noStrike" cap="all" spc="0" baseline="0">
          <a:ln>
            <a:noFill/>
          </a:ln>
          <a:solidFill>
            <a:srgbClr val="747676"/>
          </a:solidFill>
          <a:uFillTx/>
          <a:latin typeface="DIN Condensed"/>
          <a:ea typeface="DIN Condensed"/>
          <a:cs typeface="DIN Condensed"/>
          <a:sym typeface="DIN Condensed"/>
        </a:defRPr>
      </a:lvl8pPr>
      <a:lvl9pPr marL="0" marR="0" indent="0" algn="l" defTabSz="584200" rtl="0" latinLnBrk="0">
        <a:lnSpc>
          <a:spcPct val="100000"/>
        </a:lnSpc>
        <a:spcBef>
          <a:spcPts val="2300"/>
        </a:spcBef>
        <a:spcAft>
          <a:spcPts val="0"/>
        </a:spcAft>
        <a:buClrTx/>
        <a:buSzTx/>
        <a:buFontTx/>
        <a:buNone/>
        <a:tabLst/>
        <a:defRPr sz="5200" b="0" i="0" u="none" strike="noStrike" cap="all" spc="0" baseline="0">
          <a:ln>
            <a:noFill/>
          </a:ln>
          <a:solidFill>
            <a:srgbClr val="747676"/>
          </a:solidFill>
          <a:uFillTx/>
          <a:latin typeface="DIN Condensed"/>
          <a:ea typeface="DIN Condensed"/>
          <a:cs typeface="DIN Condensed"/>
          <a:sym typeface="DIN Condensed"/>
        </a:defRPr>
      </a:lvl9pPr>
    </p:titleStyle>
    <p:bodyStyle>
      <a:lvl1pPr marL="469900" marR="0" indent="-469900" algn="l" defTabSz="584200" rtl="0" latinLnBrk="0">
        <a:lnSpc>
          <a:spcPct val="100000"/>
        </a:lnSpc>
        <a:spcBef>
          <a:spcPts val="1800"/>
        </a:spcBef>
        <a:spcAft>
          <a:spcPts val="0"/>
        </a:spcAft>
        <a:buClrTx/>
        <a:buSzPct val="75000"/>
        <a:buFont typeface="Zapf Dingbats"/>
        <a:buChar char="➤"/>
        <a:tabLst/>
        <a:defRPr sz="3200" b="0" i="0" u="none" strike="noStrike" cap="none" spc="0" baseline="0">
          <a:ln>
            <a:noFill/>
          </a:ln>
          <a:solidFill>
            <a:srgbClr val="5C5C5C"/>
          </a:solidFill>
          <a:uFillTx/>
          <a:latin typeface="Iowan Old Style"/>
          <a:ea typeface="Iowan Old Style"/>
          <a:cs typeface="Iowan Old Style"/>
          <a:sym typeface="Iowan Old Style"/>
        </a:defRPr>
      </a:lvl1pPr>
      <a:lvl2pPr marL="939800" marR="0" indent="-469900" algn="l" defTabSz="584200" rtl="0" latinLnBrk="0">
        <a:lnSpc>
          <a:spcPct val="100000"/>
        </a:lnSpc>
        <a:spcBef>
          <a:spcPts val="1800"/>
        </a:spcBef>
        <a:spcAft>
          <a:spcPts val="0"/>
        </a:spcAft>
        <a:buClrTx/>
        <a:buSzPct val="75000"/>
        <a:buFont typeface="Zapf Dingbats"/>
        <a:buChar char="➤"/>
        <a:tabLst/>
        <a:defRPr sz="3200" b="0" i="0" u="none" strike="noStrike" cap="none" spc="0" baseline="0">
          <a:ln>
            <a:noFill/>
          </a:ln>
          <a:solidFill>
            <a:srgbClr val="5C5C5C"/>
          </a:solidFill>
          <a:uFillTx/>
          <a:latin typeface="Iowan Old Style"/>
          <a:ea typeface="Iowan Old Style"/>
          <a:cs typeface="Iowan Old Style"/>
          <a:sym typeface="Iowan Old Style"/>
        </a:defRPr>
      </a:lvl2pPr>
      <a:lvl3pPr marL="1409700" marR="0" indent="-469900" algn="l" defTabSz="584200" rtl="0" latinLnBrk="0">
        <a:lnSpc>
          <a:spcPct val="100000"/>
        </a:lnSpc>
        <a:spcBef>
          <a:spcPts val="1800"/>
        </a:spcBef>
        <a:spcAft>
          <a:spcPts val="0"/>
        </a:spcAft>
        <a:buClrTx/>
        <a:buSzPct val="75000"/>
        <a:buFont typeface="Zapf Dingbats"/>
        <a:buChar char="➤"/>
        <a:tabLst/>
        <a:defRPr sz="3200" b="0" i="0" u="none" strike="noStrike" cap="none" spc="0" baseline="0">
          <a:ln>
            <a:noFill/>
          </a:ln>
          <a:solidFill>
            <a:srgbClr val="5C5C5C"/>
          </a:solidFill>
          <a:uFillTx/>
          <a:latin typeface="Iowan Old Style"/>
          <a:ea typeface="Iowan Old Style"/>
          <a:cs typeface="Iowan Old Style"/>
          <a:sym typeface="Iowan Old Style"/>
        </a:defRPr>
      </a:lvl3pPr>
      <a:lvl4pPr marL="1879600" marR="0" indent="-469900" algn="l" defTabSz="584200" rtl="0" latinLnBrk="0">
        <a:lnSpc>
          <a:spcPct val="100000"/>
        </a:lnSpc>
        <a:spcBef>
          <a:spcPts val="1800"/>
        </a:spcBef>
        <a:spcAft>
          <a:spcPts val="0"/>
        </a:spcAft>
        <a:buClrTx/>
        <a:buSzPct val="75000"/>
        <a:buFont typeface="Zapf Dingbats"/>
        <a:buChar char="➤"/>
        <a:tabLst/>
        <a:defRPr sz="3200" b="0" i="0" u="none" strike="noStrike" cap="none" spc="0" baseline="0">
          <a:ln>
            <a:noFill/>
          </a:ln>
          <a:solidFill>
            <a:srgbClr val="5C5C5C"/>
          </a:solidFill>
          <a:uFillTx/>
          <a:latin typeface="Iowan Old Style"/>
          <a:ea typeface="Iowan Old Style"/>
          <a:cs typeface="Iowan Old Style"/>
          <a:sym typeface="Iowan Old Style"/>
        </a:defRPr>
      </a:lvl4pPr>
      <a:lvl5pPr marL="2349500" marR="0" indent="-469900" algn="l" defTabSz="584200" rtl="0" latinLnBrk="0">
        <a:lnSpc>
          <a:spcPct val="100000"/>
        </a:lnSpc>
        <a:spcBef>
          <a:spcPts val="1800"/>
        </a:spcBef>
        <a:spcAft>
          <a:spcPts val="0"/>
        </a:spcAft>
        <a:buClrTx/>
        <a:buSzPct val="75000"/>
        <a:buFont typeface="Zapf Dingbats"/>
        <a:buChar char="➤"/>
        <a:tabLst/>
        <a:defRPr sz="3200" b="0" i="0" u="none" strike="noStrike" cap="none" spc="0" baseline="0">
          <a:ln>
            <a:noFill/>
          </a:ln>
          <a:solidFill>
            <a:srgbClr val="5C5C5C"/>
          </a:solidFill>
          <a:uFillTx/>
          <a:latin typeface="Iowan Old Style"/>
          <a:ea typeface="Iowan Old Style"/>
          <a:cs typeface="Iowan Old Style"/>
          <a:sym typeface="Iowan Old Style"/>
        </a:defRPr>
      </a:lvl5pPr>
      <a:lvl6pPr marL="2819400" marR="0" indent="-469900" algn="l" defTabSz="584200" rtl="0" latinLnBrk="0">
        <a:lnSpc>
          <a:spcPct val="100000"/>
        </a:lnSpc>
        <a:spcBef>
          <a:spcPts val="1800"/>
        </a:spcBef>
        <a:spcAft>
          <a:spcPts val="0"/>
        </a:spcAft>
        <a:buClrTx/>
        <a:buSzPct val="75000"/>
        <a:buFont typeface="Zapf Dingbats"/>
        <a:buChar char="➤"/>
        <a:tabLst/>
        <a:defRPr sz="3200" b="0" i="0" u="none" strike="noStrike" cap="none" spc="0" baseline="0">
          <a:ln>
            <a:noFill/>
          </a:ln>
          <a:solidFill>
            <a:srgbClr val="5C5C5C"/>
          </a:solidFill>
          <a:uFillTx/>
          <a:latin typeface="Iowan Old Style"/>
          <a:ea typeface="Iowan Old Style"/>
          <a:cs typeface="Iowan Old Style"/>
          <a:sym typeface="Iowan Old Style"/>
        </a:defRPr>
      </a:lvl6pPr>
      <a:lvl7pPr marL="3289300" marR="0" indent="-469900" algn="l" defTabSz="584200" rtl="0" latinLnBrk="0">
        <a:lnSpc>
          <a:spcPct val="100000"/>
        </a:lnSpc>
        <a:spcBef>
          <a:spcPts val="1800"/>
        </a:spcBef>
        <a:spcAft>
          <a:spcPts val="0"/>
        </a:spcAft>
        <a:buClrTx/>
        <a:buSzPct val="75000"/>
        <a:buFont typeface="Zapf Dingbats"/>
        <a:buChar char="➤"/>
        <a:tabLst/>
        <a:defRPr sz="3200" b="0" i="0" u="none" strike="noStrike" cap="none" spc="0" baseline="0">
          <a:ln>
            <a:noFill/>
          </a:ln>
          <a:solidFill>
            <a:srgbClr val="5C5C5C"/>
          </a:solidFill>
          <a:uFillTx/>
          <a:latin typeface="Iowan Old Style"/>
          <a:ea typeface="Iowan Old Style"/>
          <a:cs typeface="Iowan Old Style"/>
          <a:sym typeface="Iowan Old Style"/>
        </a:defRPr>
      </a:lvl7pPr>
      <a:lvl8pPr marL="3759200" marR="0" indent="-469900" algn="l" defTabSz="584200" rtl="0" latinLnBrk="0">
        <a:lnSpc>
          <a:spcPct val="100000"/>
        </a:lnSpc>
        <a:spcBef>
          <a:spcPts val="1800"/>
        </a:spcBef>
        <a:spcAft>
          <a:spcPts val="0"/>
        </a:spcAft>
        <a:buClrTx/>
        <a:buSzPct val="75000"/>
        <a:buFont typeface="Zapf Dingbats"/>
        <a:buChar char="➤"/>
        <a:tabLst/>
        <a:defRPr sz="3200" b="0" i="0" u="none" strike="noStrike" cap="none" spc="0" baseline="0">
          <a:ln>
            <a:noFill/>
          </a:ln>
          <a:solidFill>
            <a:srgbClr val="5C5C5C"/>
          </a:solidFill>
          <a:uFillTx/>
          <a:latin typeface="Iowan Old Style"/>
          <a:ea typeface="Iowan Old Style"/>
          <a:cs typeface="Iowan Old Style"/>
          <a:sym typeface="Iowan Old Style"/>
        </a:defRPr>
      </a:lvl8pPr>
      <a:lvl9pPr marL="4229100" marR="0" indent="-469900" algn="l" defTabSz="584200" rtl="0" latinLnBrk="0">
        <a:lnSpc>
          <a:spcPct val="100000"/>
        </a:lnSpc>
        <a:spcBef>
          <a:spcPts val="1800"/>
        </a:spcBef>
        <a:spcAft>
          <a:spcPts val="0"/>
        </a:spcAft>
        <a:buClrTx/>
        <a:buSzPct val="75000"/>
        <a:buFont typeface="Zapf Dingbats"/>
        <a:buChar char="➤"/>
        <a:tabLst/>
        <a:defRPr sz="3200" b="0" i="0" u="none" strike="noStrike" cap="none" spc="0" baseline="0">
          <a:ln>
            <a:noFill/>
          </a:ln>
          <a:solidFill>
            <a:srgbClr val="5C5C5C"/>
          </a:solidFill>
          <a:uFillTx/>
          <a:latin typeface="Iowan Old Style"/>
          <a:ea typeface="Iowan Old Style"/>
          <a:cs typeface="Iowan Old Style"/>
          <a:sym typeface="Iowan Old Style"/>
        </a:defRPr>
      </a:lvl9pPr>
    </p:bodyStyle>
    <p:otherStyle>
      <a:lvl1pPr marL="0" marR="0" indent="0" algn="r" defTabSz="584200" rtl="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DIN Alternate"/>
        </a:defRPr>
      </a:lvl1pPr>
      <a:lvl2pPr marL="0" marR="0" indent="0" algn="r" defTabSz="584200" rtl="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DIN Alternate"/>
        </a:defRPr>
      </a:lvl2pPr>
      <a:lvl3pPr marL="0" marR="0" indent="0" algn="r" defTabSz="584200" rtl="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DIN Alternate"/>
        </a:defRPr>
      </a:lvl3pPr>
      <a:lvl4pPr marL="0" marR="0" indent="0" algn="r" defTabSz="584200" rtl="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DIN Alternate"/>
        </a:defRPr>
      </a:lvl4pPr>
      <a:lvl5pPr marL="0" marR="0" indent="0" algn="r" defTabSz="584200" rtl="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DIN Alternate"/>
        </a:defRPr>
      </a:lvl5pPr>
      <a:lvl6pPr marL="0" marR="0" indent="0" algn="r" defTabSz="584200" rtl="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DIN Alternate"/>
        </a:defRPr>
      </a:lvl6pPr>
      <a:lvl7pPr marL="0" marR="0" indent="0" algn="r" defTabSz="584200" rtl="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DIN Alternate"/>
        </a:defRPr>
      </a:lvl7pPr>
      <a:lvl8pPr marL="0" marR="0" indent="0" algn="r" defTabSz="584200" rtl="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DIN Alternate"/>
        </a:defRPr>
      </a:lvl8pPr>
      <a:lvl9pPr marL="0" marR="0" indent="0" algn="r" defTabSz="584200" rtl="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DIN Alternate"/>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mailto:r07945045@ntu.edu.tw"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png"/><Relationship Id="rId1" Type="http://schemas.openxmlformats.org/officeDocument/2006/relationships/slideLayout" Target="../slideLayouts/slideLayout5.xml"/><Relationship Id="rId5" Type="http://schemas.openxmlformats.org/officeDocument/2006/relationships/image" Target="../media/image26.png"/><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5.xml"/><Relationship Id="rId4" Type="http://schemas.openxmlformats.org/officeDocument/2006/relationships/image" Target="../media/image29.png"/></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5.xml"/><Relationship Id="rId4" Type="http://schemas.openxmlformats.org/officeDocument/2006/relationships/image" Target="../media/image29.png"/></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5.xml"/><Relationship Id="rId4" Type="http://schemas.openxmlformats.org/officeDocument/2006/relationships/image" Target="../media/image34.png"/></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5.xml"/><Relationship Id="rId6" Type="http://schemas.openxmlformats.org/officeDocument/2006/relationships/image" Target="../media/image38.png"/><Relationship Id="rId5" Type="http://schemas.openxmlformats.org/officeDocument/2006/relationships/image" Target="../media/image28.png"/><Relationship Id="rId4" Type="http://schemas.openxmlformats.org/officeDocument/2006/relationships/image" Target="../media/image37.png"/></Relationships>
</file>

<file path=ppt/slides/_rels/slide2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28.png"/><Relationship Id="rId1" Type="http://schemas.openxmlformats.org/officeDocument/2006/relationships/slideLayout" Target="../slideLayouts/slideLayout5.xml"/><Relationship Id="rId6" Type="http://schemas.openxmlformats.org/officeDocument/2006/relationships/image" Target="../media/image26.png"/><Relationship Id="rId5" Type="http://schemas.openxmlformats.org/officeDocument/2006/relationships/image" Target="../media/image29.png"/><Relationship Id="rId4" Type="http://schemas.openxmlformats.org/officeDocument/2006/relationships/image" Target="../media/image40.png"/></Relationships>
</file>

<file path=ppt/slides/_rels/slide2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5.xml"/><Relationship Id="rId4" Type="http://schemas.openxmlformats.org/officeDocument/2006/relationships/image" Target="../media/image4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5.xml"/><Relationship Id="rId5" Type="http://schemas.openxmlformats.org/officeDocument/2006/relationships/image" Target="../media/image51.png"/><Relationship Id="rId4" Type="http://schemas.openxmlformats.org/officeDocument/2006/relationships/image" Target="../media/image50.png"/></Relationships>
</file>

<file path=ppt/slides/_rels/slide3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5.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0.png"/></Relationships>
</file>

<file path=ppt/slides/_rels/slide3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5.xml"/><Relationship Id="rId5" Type="http://schemas.openxmlformats.org/officeDocument/2006/relationships/image" Target="../media/image53.png"/><Relationship Id="rId4" Type="http://schemas.openxmlformats.org/officeDocument/2006/relationships/image" Target="../media/image52.png"/></Relationships>
</file>

<file path=ppt/slides/_rels/slide38.xml.rels><?xml version="1.0" encoding="UTF-8" standalone="yes"?>
<Relationships xmlns="http://schemas.openxmlformats.org/package/2006/relationships"><Relationship Id="rId3" Type="http://schemas.openxmlformats.org/officeDocument/2006/relationships/image" Target="../media/image56.png"/><Relationship Id="rId7" Type="http://schemas.openxmlformats.org/officeDocument/2006/relationships/image" Target="../media/image53.png"/><Relationship Id="rId2" Type="http://schemas.openxmlformats.org/officeDocument/2006/relationships/image" Target="../media/image55.png"/><Relationship Id="rId1" Type="http://schemas.openxmlformats.org/officeDocument/2006/relationships/slideLayout" Target="../slideLayouts/slideLayout5.xml"/><Relationship Id="rId6" Type="http://schemas.openxmlformats.org/officeDocument/2006/relationships/image" Target="../media/image52.png"/><Relationship Id="rId5" Type="http://schemas.openxmlformats.org/officeDocument/2006/relationships/image" Target="../media/image58.png"/><Relationship Id="rId4" Type="http://schemas.openxmlformats.org/officeDocument/2006/relationships/image" Target="../media/image57.png"/></Relationships>
</file>

<file path=ppt/slides/_rels/slide3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61.png"/><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28.png"/><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 name="Line"/>
          <p:cNvSpPr>
            <a:spLocks noGrp="1"/>
          </p:cNvSpPr>
          <p:nvPr>
            <p:ph type="body" sz="quarter" idx="1"/>
          </p:nvPr>
        </p:nvSpPr>
        <p:spPr>
          <a:xfrm>
            <a:off x="564509" y="4097866"/>
            <a:ext cx="11875782" cy="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lnTo>
                  <a:pt x="0" y="21600"/>
                </a:lnTo>
                <a:close/>
              </a:path>
            </a:pathLst>
          </a:custGeom>
        </p:spPr>
        <p:txBody>
          <a:bodyPr>
            <a:normAutofit fontScale="25000" lnSpcReduction="20000"/>
          </a:bodyPr>
          <a:lstStyle/>
          <a:p>
            <a:pPr marL="0" indent="0" defTabSz="182880">
              <a:spcBef>
                <a:spcPts val="0"/>
              </a:spcBef>
              <a:buSzTx/>
              <a:buNone/>
              <a:defRPr sz="480">
                <a:solidFill>
                  <a:srgbClr val="000000"/>
                </a:solidFill>
                <a:latin typeface="+mj-lt"/>
                <a:ea typeface="+mj-ea"/>
                <a:cs typeface="+mj-cs"/>
                <a:sym typeface="Helvetica"/>
              </a:defRPr>
            </a:pPr>
            <a:endParaRPr/>
          </a:p>
        </p:txBody>
      </p:sp>
      <p:sp>
        <p:nvSpPr>
          <p:cNvPr id="129" name="Advanced Computer Vision Chapter 8"/>
          <p:cNvSpPr txBox="1">
            <a:spLocks noGrp="1"/>
          </p:cNvSpPr>
          <p:nvPr>
            <p:ph type="title"/>
          </p:nvPr>
        </p:nvSpPr>
        <p:spPr>
          <a:xfrm>
            <a:off x="571500" y="-2527300"/>
            <a:ext cx="11861800" cy="5181600"/>
          </a:xfrm>
          <a:prstGeom prst="rect">
            <a:avLst/>
          </a:prstGeom>
        </p:spPr>
        <p:txBody>
          <a:bodyPr/>
          <a:lstStyle/>
          <a:p>
            <a:pPr defTabSz="914400">
              <a:lnSpc>
                <a:spcPct val="100000"/>
              </a:lnSpc>
              <a:defRPr sz="4800" b="1" cap="none">
                <a:solidFill>
                  <a:srgbClr val="330066"/>
                </a:solidFill>
                <a:latin typeface="Comic Sans MS"/>
                <a:ea typeface="Comic Sans MS"/>
                <a:cs typeface="Comic Sans MS"/>
                <a:sym typeface="Comic Sans MS"/>
              </a:defRPr>
            </a:pPr>
            <a:r>
              <a:t>Advanced Computer Vision</a:t>
            </a:r>
            <a:br/>
            <a:r>
              <a:t>Chapter 8</a:t>
            </a:r>
          </a:p>
        </p:txBody>
      </p:sp>
      <p:sp>
        <p:nvSpPr>
          <p:cNvPr id="130" name="Dense Motion Estimation…"/>
          <p:cNvSpPr txBox="1"/>
          <p:nvPr/>
        </p:nvSpPr>
        <p:spPr>
          <a:xfrm>
            <a:off x="266700" y="4559300"/>
            <a:ext cx="11861800" cy="32639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pPr algn="ctr" defTabSz="914400">
              <a:lnSpc>
                <a:spcPct val="90000"/>
              </a:lnSpc>
              <a:spcBef>
                <a:spcPts val="1100"/>
              </a:spcBef>
              <a:defRPr sz="4800" spc="0">
                <a:solidFill>
                  <a:srgbClr val="336600"/>
                </a:solidFill>
                <a:latin typeface="Comic Sans MS"/>
                <a:ea typeface="Comic Sans MS"/>
                <a:cs typeface="Comic Sans MS"/>
                <a:sym typeface="Comic Sans MS"/>
              </a:defRPr>
            </a:pPr>
            <a:r>
              <a:t>Dense Motion Estimation</a:t>
            </a:r>
          </a:p>
          <a:p>
            <a:pPr algn="ctr" defTabSz="914400">
              <a:lnSpc>
                <a:spcPct val="90000"/>
              </a:lnSpc>
              <a:spcBef>
                <a:spcPts val="700"/>
              </a:spcBef>
              <a:defRPr sz="3200" spc="0">
                <a:solidFill>
                  <a:srgbClr val="336600"/>
                </a:solidFill>
                <a:latin typeface="Comic Sans MS"/>
                <a:ea typeface="Comic Sans MS"/>
                <a:cs typeface="Comic Sans MS"/>
                <a:sym typeface="Comic Sans MS"/>
              </a:defRPr>
            </a:pPr>
            <a:endParaRPr/>
          </a:p>
          <a:p>
            <a:pPr algn="r" defTabSz="914400">
              <a:lnSpc>
                <a:spcPct val="90000"/>
              </a:lnSpc>
              <a:spcBef>
                <a:spcPts val="400"/>
              </a:spcBef>
              <a:defRPr sz="2000" spc="0">
                <a:solidFill>
                  <a:srgbClr val="336600"/>
                </a:solidFill>
                <a:latin typeface="Comic Sans MS"/>
                <a:ea typeface="Comic Sans MS"/>
                <a:cs typeface="Comic Sans MS"/>
                <a:sym typeface="Comic Sans MS"/>
              </a:defRPr>
            </a:pPr>
            <a:r>
              <a:t>Presented by </a:t>
            </a:r>
            <a:r>
              <a:rPr>
                <a:latin typeface="新細明體"/>
                <a:ea typeface="新細明體"/>
                <a:cs typeface="新細明體"/>
                <a:sym typeface="新細明體"/>
              </a:rPr>
              <a:t>王</a:t>
            </a:r>
            <a:r>
              <a:t>嘉会 and </a:t>
            </a:r>
            <a:r>
              <a:rPr>
                <a:latin typeface="新細明體"/>
                <a:ea typeface="新細明體"/>
                <a:cs typeface="新細明體"/>
                <a:sym typeface="新細明體"/>
              </a:rPr>
              <a:t>傅楸善教授</a:t>
            </a:r>
          </a:p>
          <a:p>
            <a:pPr algn="r" defTabSz="914400">
              <a:lnSpc>
                <a:spcPct val="90000"/>
              </a:lnSpc>
              <a:spcBef>
                <a:spcPts val="400"/>
              </a:spcBef>
              <a:defRPr sz="2000" spc="0">
                <a:solidFill>
                  <a:srgbClr val="336600"/>
                </a:solidFill>
                <a:latin typeface="Comic Sans MS"/>
                <a:ea typeface="Comic Sans MS"/>
                <a:cs typeface="Comic Sans MS"/>
                <a:sym typeface="Comic Sans MS"/>
              </a:defRPr>
            </a:pPr>
            <a:r>
              <a:t>E-mail:</a:t>
            </a:r>
            <a:r>
              <a:rPr u="sng">
                <a:solidFill>
                  <a:srgbClr val="0000FF"/>
                </a:solidFill>
                <a:uFill>
                  <a:solidFill>
                    <a:srgbClr val="0000FF"/>
                  </a:solidFill>
                </a:uFill>
                <a:hlinkClick r:id="rId2"/>
              </a:rPr>
              <a:t>r07945045@ntu.edu.tw</a:t>
            </a:r>
            <a:r>
              <a:t> Digital Camera and Computer Vision Laboratory</a:t>
            </a:r>
          </a:p>
        </p:txBody>
      </p:sp>
      <p:sp>
        <p:nvSpPr>
          <p:cNvPr id="131" name="Department of Computer Science and Information Engineering…"/>
          <p:cNvSpPr txBox="1"/>
          <p:nvPr/>
        </p:nvSpPr>
        <p:spPr>
          <a:xfrm>
            <a:off x="4819208" y="8968888"/>
            <a:ext cx="3366382" cy="37560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ctr" defTabSz="914400">
              <a:spcBef>
                <a:spcPts val="0"/>
              </a:spcBef>
              <a:defRPr sz="1000" i="1" spc="0">
                <a:solidFill>
                  <a:srgbClr val="000000"/>
                </a:solidFill>
                <a:latin typeface="Times New Roman"/>
                <a:ea typeface="Times New Roman"/>
                <a:cs typeface="Times New Roman"/>
                <a:sym typeface="Times New Roman"/>
              </a:defRPr>
            </a:pPr>
            <a:r>
              <a:t>Department of Computer Science and Information Engineering</a:t>
            </a:r>
            <a:endParaRPr>
              <a:latin typeface="Arial"/>
              <a:ea typeface="Arial"/>
              <a:cs typeface="Arial"/>
              <a:sym typeface="Arial"/>
            </a:endParaRPr>
          </a:p>
          <a:p>
            <a:pPr algn="ctr" defTabSz="914400">
              <a:spcBef>
                <a:spcPts val="0"/>
              </a:spcBef>
              <a:defRPr sz="1000" i="1" spc="0">
                <a:solidFill>
                  <a:srgbClr val="000000"/>
                </a:solidFill>
                <a:latin typeface="Times New Roman"/>
                <a:ea typeface="Times New Roman"/>
                <a:cs typeface="Times New Roman"/>
                <a:sym typeface="Times New Roman"/>
              </a:defRPr>
            </a:pPr>
            <a:r>
              <a:t>National Taiwan University, Taipei, Taiwan, R.O.C.</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 name="Line"/>
          <p:cNvSpPr txBox="1">
            <a:spLocks noGrp="1"/>
          </p:cNvSpPr>
          <p:nvPr>
            <p:ph type="body" sz="quarter" idx="1"/>
          </p:nvPr>
        </p:nvSpPr>
        <p:spPr>
          <a:prstGeom prst="rect">
            <a:avLst/>
          </a:prstGeom>
        </p:spPr>
        <p:txBody>
          <a:bodyPr>
            <a:normAutofit fontScale="25000" lnSpcReduction="20000"/>
          </a:bodyPr>
          <a:lstStyle/>
          <a:p>
            <a:pPr marL="0" indent="0" defTabSz="182880">
              <a:spcBef>
                <a:spcPts val="0"/>
              </a:spcBef>
              <a:buSzTx/>
              <a:buNone/>
              <a:defRPr sz="480">
                <a:solidFill>
                  <a:srgbClr val="000000"/>
                </a:solidFill>
                <a:latin typeface="+mj-lt"/>
                <a:ea typeface="+mj-ea"/>
                <a:cs typeface="+mj-cs"/>
                <a:sym typeface="Helvetica"/>
              </a:defRPr>
            </a:pPr>
            <a:endParaRPr/>
          </a:p>
        </p:txBody>
      </p:sp>
      <p:sp>
        <p:nvSpPr>
          <p:cNvPr id="201" name="8.1 Translational alignment（1/）"/>
          <p:cNvSpPr txBox="1">
            <a:spLocks noGrp="1"/>
          </p:cNvSpPr>
          <p:nvPr>
            <p:ph type="title"/>
          </p:nvPr>
        </p:nvSpPr>
        <p:spPr>
          <a:xfrm>
            <a:off x="571500" y="249434"/>
            <a:ext cx="11861800" cy="1198367"/>
          </a:xfrm>
          <a:prstGeom prst="rect">
            <a:avLst/>
          </a:prstGeom>
        </p:spPr>
        <p:txBody>
          <a:bodyPr>
            <a:normAutofit fontScale="90000"/>
          </a:bodyPr>
          <a:lstStyle>
            <a:lvl1pPr algn="ctr" defTabSz="297940">
              <a:lnSpc>
                <a:spcPct val="80000"/>
              </a:lnSpc>
              <a:spcBef>
                <a:spcPts val="0"/>
              </a:spcBef>
              <a:defRPr sz="6100">
                <a:solidFill>
                  <a:srgbClr val="5C5C5C"/>
                </a:solidFill>
              </a:defRPr>
            </a:lvl1pPr>
          </a:lstStyle>
          <a:p>
            <a:r>
              <a:t>8.1 Translational alignment（1/） </a:t>
            </a:r>
          </a:p>
        </p:txBody>
      </p:sp>
      <p:sp>
        <p:nvSpPr>
          <p:cNvPr id="202" name="normalized SSD score"/>
          <p:cNvSpPr txBox="1"/>
          <p:nvPr/>
        </p:nvSpPr>
        <p:spPr>
          <a:xfrm>
            <a:off x="475672" y="2070100"/>
            <a:ext cx="3950198" cy="584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b="1" spc="0">
                <a:solidFill>
                  <a:srgbClr val="AA4831"/>
                </a:solidFill>
                <a:latin typeface="Iowan Old Style"/>
                <a:ea typeface="Iowan Old Style"/>
                <a:cs typeface="Iowan Old Style"/>
                <a:sym typeface="Iowan Old Style"/>
              </a:defRPr>
            </a:lvl1pPr>
          </a:lstStyle>
          <a:p>
            <a:r>
              <a:t>normalized SSD score </a:t>
            </a:r>
          </a:p>
        </p:txBody>
      </p:sp>
      <p:pic>
        <p:nvPicPr>
          <p:cNvPr id="203" name="Screen Shot 2019-03-30 at 2.59.43 PM.png" descr="Screen Shot 2019-03-30 at 2.59.43 PM.png"/>
          <p:cNvPicPr>
            <a:picLocks noChangeAspect="1"/>
          </p:cNvPicPr>
          <p:nvPr/>
        </p:nvPicPr>
        <p:blipFill>
          <a:blip r:embed="rId2">
            <a:extLst/>
          </a:blip>
          <a:stretch>
            <a:fillRect/>
          </a:stretch>
        </p:blipFill>
        <p:spPr>
          <a:xfrm>
            <a:off x="2890836" y="2825550"/>
            <a:ext cx="6619407" cy="1152722"/>
          </a:xfrm>
          <a:prstGeom prst="rect">
            <a:avLst/>
          </a:prstGeom>
          <a:ln w="12700">
            <a:miter lim="400000"/>
          </a:ln>
        </p:spPr>
      </p:pic>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 name="Body"/>
          <p:cNvSpPr txBox="1">
            <a:spLocks noGrp="1"/>
          </p:cNvSpPr>
          <p:nvPr>
            <p:ph type="body" sz="quarter" idx="1"/>
          </p:nvPr>
        </p:nvSpPr>
        <p:spPr>
          <a:prstGeom prst="rect">
            <a:avLst/>
          </a:prstGeom>
        </p:spPr>
        <p:txBody>
          <a:bodyPr>
            <a:normAutofit fontScale="25000" lnSpcReduction="20000"/>
          </a:bodyPr>
          <a:lstStyle/>
          <a:p>
            <a:pPr marL="187960" indent="-187960" defTabSz="233679">
              <a:spcBef>
                <a:spcPts val="700"/>
              </a:spcBef>
              <a:defRPr sz="1280"/>
            </a:pPr>
            <a:endParaRPr/>
          </a:p>
        </p:txBody>
      </p:sp>
      <p:sp>
        <p:nvSpPr>
          <p:cNvPr id="206" name="Joke"/>
          <p:cNvSpPr txBox="1">
            <a:spLocks noGrp="1"/>
          </p:cNvSpPr>
          <p:nvPr>
            <p:ph type="title"/>
          </p:nvPr>
        </p:nvSpPr>
        <p:spPr>
          <a:prstGeom prst="rect">
            <a:avLst/>
          </a:prstGeom>
        </p:spPr>
        <p:txBody>
          <a:bodyPr>
            <a:normAutofit fontScale="90000"/>
          </a:bodyPr>
          <a:lstStyle>
            <a:lvl1pPr defTabSz="543305">
              <a:spcBef>
                <a:spcPts val="2100"/>
              </a:spcBef>
              <a:defRPr sz="4836"/>
            </a:lvl1pPr>
          </a:lstStyle>
          <a:p>
            <a:r>
              <a:t>Joke</a:t>
            </a:r>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 name="Line"/>
          <p:cNvSpPr txBox="1">
            <a:spLocks noGrp="1"/>
          </p:cNvSpPr>
          <p:nvPr>
            <p:ph type="body" sz="quarter" idx="1"/>
          </p:nvPr>
        </p:nvSpPr>
        <p:spPr>
          <a:prstGeom prst="rect">
            <a:avLst/>
          </a:prstGeom>
        </p:spPr>
        <p:txBody>
          <a:bodyPr>
            <a:normAutofit fontScale="25000" lnSpcReduction="20000"/>
          </a:bodyPr>
          <a:lstStyle/>
          <a:p>
            <a:pPr marL="0" indent="0" defTabSz="182880">
              <a:spcBef>
                <a:spcPts val="0"/>
              </a:spcBef>
              <a:buSzTx/>
              <a:buNone/>
              <a:defRPr sz="480">
                <a:solidFill>
                  <a:srgbClr val="000000"/>
                </a:solidFill>
                <a:latin typeface="+mj-lt"/>
                <a:ea typeface="+mj-ea"/>
                <a:cs typeface="+mj-cs"/>
                <a:sym typeface="Helvetica"/>
              </a:defRPr>
            </a:pPr>
            <a:endParaRPr/>
          </a:p>
        </p:txBody>
      </p:sp>
      <p:sp>
        <p:nvSpPr>
          <p:cNvPr id="209" name="8.1.1 Hierarchical motion estimation (1/)"/>
          <p:cNvSpPr txBox="1"/>
          <p:nvPr/>
        </p:nvSpPr>
        <p:spPr>
          <a:xfrm>
            <a:off x="0" y="689650"/>
            <a:ext cx="13004802" cy="7797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ctr">
              <a:spcBef>
                <a:spcPts val="2300"/>
              </a:spcBef>
              <a:defRPr sz="5200" cap="all" spc="0">
                <a:solidFill>
                  <a:srgbClr val="747676"/>
                </a:solidFill>
              </a:defRPr>
            </a:lvl1pPr>
          </a:lstStyle>
          <a:p>
            <a:r>
              <a:rPr sz="4400" dirty="0"/>
              <a:t>8.1.1 Hierarchical motion estimation (1/1)</a:t>
            </a:r>
          </a:p>
        </p:txBody>
      </p:sp>
      <p:sp>
        <p:nvSpPr>
          <p:cNvPr id="210" name="Now that we have a well-defined alignment cost function to optimize, how can we find its minimum?"/>
          <p:cNvSpPr txBox="1"/>
          <p:nvPr/>
        </p:nvSpPr>
        <p:spPr>
          <a:xfrm>
            <a:off x="192076" y="1937448"/>
            <a:ext cx="12277528" cy="1066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b="1" spc="0">
                <a:solidFill>
                  <a:srgbClr val="AA4831"/>
                </a:solidFill>
                <a:latin typeface="Iowan Old Style"/>
                <a:ea typeface="Iowan Old Style"/>
                <a:cs typeface="Iowan Old Style"/>
                <a:sym typeface="Iowan Old Style"/>
              </a:defRPr>
            </a:lvl1pPr>
          </a:lstStyle>
          <a:p>
            <a:r>
              <a:t>Now that we have a well-defined alignment cost function to optimize, how can we find its minimum? </a:t>
            </a:r>
          </a:p>
        </p:txBody>
      </p:sp>
      <p:sp>
        <p:nvSpPr>
          <p:cNvPr id="211" name="The simplest solution is to do a full search over some range of shifts, This is often the approach used for block matching in motion compensated video compression"/>
          <p:cNvSpPr txBox="1"/>
          <p:nvPr/>
        </p:nvSpPr>
        <p:spPr>
          <a:xfrm>
            <a:off x="183544" y="2908300"/>
            <a:ext cx="12637711" cy="1549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spcBef>
                <a:spcPts val="1800"/>
              </a:spcBef>
              <a:defRPr spc="0">
                <a:latin typeface="Iowan Old Style"/>
                <a:ea typeface="Iowan Old Style"/>
                <a:cs typeface="Iowan Old Style"/>
                <a:sym typeface="Iowan Old Style"/>
              </a:defRPr>
            </a:pPr>
            <a:r>
              <a:t>The simplest solution is to do a full search over some range of shifts, This is often the approach used for block matching in motion compensated video compression</a:t>
            </a:r>
          </a:p>
        </p:txBody>
      </p:sp>
      <p:sp>
        <p:nvSpPr>
          <p:cNvPr id="212" name="To accelerate this search process, hierarchical motion estimation is often used"/>
          <p:cNvSpPr txBox="1"/>
          <p:nvPr/>
        </p:nvSpPr>
        <p:spPr>
          <a:xfrm>
            <a:off x="162006" y="4343400"/>
            <a:ext cx="11598378" cy="1066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defRPr b="1" spc="0">
                <a:solidFill>
                  <a:srgbClr val="AA4831"/>
                </a:solidFill>
                <a:latin typeface="Iowan Old Style"/>
                <a:ea typeface="Iowan Old Style"/>
                <a:cs typeface="Iowan Old Style"/>
                <a:sym typeface="Iowan Old Style"/>
              </a:defRPr>
            </a:pPr>
            <a:r>
              <a:t>To accelerate this search process, </a:t>
            </a:r>
            <a:r>
              <a:rPr i="1"/>
              <a:t>hierarchical motion estimation </a:t>
            </a:r>
            <a:r>
              <a:t>is often used</a:t>
            </a:r>
          </a:p>
        </p:txBody>
      </p:sp>
      <p:pic>
        <p:nvPicPr>
          <p:cNvPr id="213" name="slide_4.jpg" descr="slide_4.jpg"/>
          <p:cNvPicPr>
            <a:picLocks noChangeAspect="1"/>
          </p:cNvPicPr>
          <p:nvPr/>
        </p:nvPicPr>
        <p:blipFill>
          <a:blip r:embed="rId2">
            <a:extLst/>
          </a:blip>
          <a:srcRect t="30550"/>
          <a:stretch>
            <a:fillRect/>
          </a:stretch>
        </p:blipFill>
        <p:spPr>
          <a:xfrm>
            <a:off x="4426122" y="5537199"/>
            <a:ext cx="7811349" cy="4068706"/>
          </a:xfrm>
          <a:prstGeom prst="rect">
            <a:avLst/>
          </a:prstGeom>
          <a:ln w="12700">
            <a:miter lim="400000"/>
          </a:ln>
        </p:spPr>
      </p:pic>
      <p:sp>
        <p:nvSpPr>
          <p:cNvPr id="214" name="The motion estimate from one level of the pyramid is then used to initialize a smaller local search at the next finer level."/>
          <p:cNvSpPr txBox="1"/>
          <p:nvPr/>
        </p:nvSpPr>
        <p:spPr>
          <a:xfrm>
            <a:off x="404946" y="5831681"/>
            <a:ext cx="3413823" cy="3479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spcBef>
                <a:spcPts val="1800"/>
              </a:spcBef>
              <a:defRPr spc="0">
                <a:latin typeface="Iowan Old Style"/>
                <a:ea typeface="Iowan Old Style"/>
                <a:cs typeface="Iowan Old Style"/>
                <a:sym typeface="Iowan Old Style"/>
              </a:defRPr>
            </a:pPr>
            <a:r>
              <a:t>The motion estimate from one level of the pyramid is then used to initialize a smaller local search at the next finer level. </a:t>
            </a:r>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 name="Line"/>
          <p:cNvSpPr txBox="1">
            <a:spLocks noGrp="1"/>
          </p:cNvSpPr>
          <p:nvPr>
            <p:ph type="body" sz="quarter" idx="1"/>
          </p:nvPr>
        </p:nvSpPr>
        <p:spPr>
          <a:prstGeom prst="rect">
            <a:avLst/>
          </a:prstGeom>
        </p:spPr>
        <p:txBody>
          <a:bodyPr>
            <a:normAutofit fontScale="25000" lnSpcReduction="20000"/>
          </a:bodyPr>
          <a:lstStyle/>
          <a:p>
            <a:pPr marL="0" indent="0" defTabSz="182880">
              <a:spcBef>
                <a:spcPts val="0"/>
              </a:spcBef>
              <a:buSzTx/>
              <a:buNone/>
              <a:defRPr sz="480">
                <a:solidFill>
                  <a:srgbClr val="000000"/>
                </a:solidFill>
                <a:latin typeface="+mj-lt"/>
                <a:ea typeface="+mj-ea"/>
                <a:cs typeface="+mj-cs"/>
                <a:sym typeface="Helvetica"/>
              </a:defRPr>
            </a:pPr>
            <a:endParaRPr/>
          </a:p>
        </p:txBody>
      </p:sp>
      <p:sp>
        <p:nvSpPr>
          <p:cNvPr id="217" name="8.1.2 Fourier-based alignment"/>
          <p:cNvSpPr txBox="1"/>
          <p:nvPr/>
        </p:nvSpPr>
        <p:spPr>
          <a:xfrm>
            <a:off x="591493" y="701039"/>
            <a:ext cx="11442600" cy="75692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ctr">
              <a:spcBef>
                <a:spcPts val="2300"/>
              </a:spcBef>
              <a:defRPr sz="5200" cap="all" spc="0">
                <a:solidFill>
                  <a:srgbClr val="747676"/>
                </a:solidFill>
              </a:defRPr>
            </a:lvl1pPr>
          </a:lstStyle>
          <a:p>
            <a:r>
              <a:t>8.1.2 Fourier-based alignment </a:t>
            </a:r>
          </a:p>
        </p:txBody>
      </p:sp>
      <p:sp>
        <p:nvSpPr>
          <p:cNvPr id="218" name="When the search range corresponds to a significant fraction of the larger image, the hierarchical approach may not work that well"/>
          <p:cNvSpPr txBox="1"/>
          <p:nvPr/>
        </p:nvSpPr>
        <p:spPr>
          <a:xfrm>
            <a:off x="238954" y="1955800"/>
            <a:ext cx="12526892" cy="1066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b="1" spc="0">
                <a:solidFill>
                  <a:srgbClr val="AA4831"/>
                </a:solidFill>
                <a:latin typeface="Iowan Old Style"/>
                <a:ea typeface="Iowan Old Style"/>
                <a:cs typeface="Iowan Old Style"/>
                <a:sym typeface="Iowan Old Style"/>
              </a:defRPr>
            </a:lvl1pPr>
          </a:lstStyle>
          <a:p>
            <a:r>
              <a:t>When the search range corresponds to a significant fraction of the larger image, the hierarchical approach may not work that well </a:t>
            </a:r>
          </a:p>
        </p:txBody>
      </p:sp>
      <p:pic>
        <p:nvPicPr>
          <p:cNvPr id="219" name="Screen Shot 2019-04-07 at 9.44.11 PM.png" descr="Screen Shot 2019-04-07 at 9.44.11 PM.png"/>
          <p:cNvPicPr>
            <a:picLocks noChangeAspect="1"/>
          </p:cNvPicPr>
          <p:nvPr/>
        </p:nvPicPr>
        <p:blipFill>
          <a:blip r:embed="rId2">
            <a:extLst/>
          </a:blip>
          <a:stretch>
            <a:fillRect/>
          </a:stretch>
        </p:blipFill>
        <p:spPr>
          <a:xfrm>
            <a:off x="2100314" y="3234688"/>
            <a:ext cx="8424959" cy="1114755"/>
          </a:xfrm>
          <a:prstGeom prst="rect">
            <a:avLst/>
          </a:prstGeom>
          <a:ln w="12700">
            <a:miter lim="400000"/>
          </a:ln>
        </p:spPr>
      </p:pic>
      <p:pic>
        <p:nvPicPr>
          <p:cNvPr id="220" name="Screen Shot 2019-04-07 at 10.12.29 PM.png" descr="Screen Shot 2019-04-07 at 10.12.29 PM.png"/>
          <p:cNvPicPr>
            <a:picLocks noChangeAspect="1"/>
          </p:cNvPicPr>
          <p:nvPr/>
        </p:nvPicPr>
        <p:blipFill>
          <a:blip r:embed="rId3">
            <a:extLst/>
          </a:blip>
          <a:srcRect r="10710"/>
          <a:stretch>
            <a:fillRect/>
          </a:stretch>
        </p:blipFill>
        <p:spPr>
          <a:xfrm>
            <a:off x="1589847" y="5981121"/>
            <a:ext cx="10381966" cy="2170681"/>
          </a:xfrm>
          <a:prstGeom prst="rect">
            <a:avLst/>
          </a:prstGeom>
          <a:ln w="12700">
            <a:miter lim="400000"/>
          </a:ln>
        </p:spPr>
      </p:pic>
      <p:sp>
        <p:nvSpPr>
          <p:cNvPr id="221" name="Fourier transform of the cross-correlation function ECC can be written as"/>
          <p:cNvSpPr txBox="1"/>
          <p:nvPr/>
        </p:nvSpPr>
        <p:spPr>
          <a:xfrm>
            <a:off x="320132" y="4564861"/>
            <a:ext cx="12245009" cy="584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b="1" spc="0">
                <a:solidFill>
                  <a:srgbClr val="AA4831"/>
                </a:solidFill>
                <a:latin typeface="Iowan Old Style"/>
                <a:ea typeface="Iowan Old Style"/>
                <a:cs typeface="Iowan Old Style"/>
                <a:sym typeface="Iowan Old Style"/>
              </a:defRPr>
            </a:pPr>
            <a:r>
              <a:t>Fourier transform of the cross-correlation function E</a:t>
            </a:r>
            <a:r>
              <a:rPr sz="900" baseline="-16072"/>
              <a:t>CC </a:t>
            </a:r>
            <a:r>
              <a:t>can be written as </a:t>
            </a:r>
          </a:p>
        </p:txBody>
      </p:sp>
      <p:sp>
        <p:nvSpPr>
          <p:cNvPr id="222" name="we take the Fourier transforms of both images I0(x) and I1(x), multiply both transforms together (after conjugating the second one), and take the inverse transform of the result."/>
          <p:cNvSpPr txBox="1"/>
          <p:nvPr/>
        </p:nvSpPr>
        <p:spPr>
          <a:xfrm>
            <a:off x="278466" y="8230017"/>
            <a:ext cx="12154834" cy="964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p>
            <a:pPr>
              <a:spcBef>
                <a:spcPts val="1800"/>
              </a:spcBef>
              <a:defRPr spc="0">
                <a:latin typeface="Iowan Old Style"/>
                <a:ea typeface="Iowan Old Style"/>
                <a:cs typeface="Iowan Old Style"/>
                <a:sym typeface="Iowan Old Style"/>
              </a:defRPr>
            </a:pPr>
            <a:r>
              <a:rPr dirty="0"/>
              <a:t>we take the Fourier transforms of both images I</a:t>
            </a:r>
            <a:r>
              <a:rPr sz="900" baseline="-16072" dirty="0"/>
              <a:t>0</a:t>
            </a:r>
            <a:r>
              <a:rPr dirty="0"/>
              <a:t>(x) and I</a:t>
            </a:r>
            <a:r>
              <a:rPr sz="900" baseline="-16072" dirty="0"/>
              <a:t>1</a:t>
            </a:r>
            <a:r>
              <a:rPr dirty="0"/>
              <a:t>(x), multiply both transforms together (after conjugating the second one), and take the inverse transform of the result. </a:t>
            </a:r>
          </a:p>
        </p:txBody>
      </p:sp>
      <p:sp>
        <p:nvSpPr>
          <p:cNvPr id="223" name="O(N M log N M )"/>
          <p:cNvSpPr txBox="1"/>
          <p:nvPr/>
        </p:nvSpPr>
        <p:spPr>
          <a:xfrm>
            <a:off x="9610641" y="7429500"/>
            <a:ext cx="3162598" cy="584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b="1" spc="0">
                <a:solidFill>
                  <a:srgbClr val="AA4831"/>
                </a:solidFill>
                <a:latin typeface="Iowan Old Style"/>
                <a:ea typeface="Iowan Old Style"/>
                <a:cs typeface="Iowan Old Style"/>
                <a:sym typeface="Iowan Old Style"/>
              </a:defRPr>
            </a:lvl1pPr>
          </a:lstStyle>
          <a:p>
            <a:r>
              <a:t>O(N M log N M ) </a:t>
            </a:r>
          </a:p>
        </p:txBody>
      </p:sp>
      <p:sp>
        <p:nvSpPr>
          <p:cNvPr id="224" name="convolution in the spatial domain corresponds to multiplication in the Fourier domain"/>
          <p:cNvSpPr txBox="1"/>
          <p:nvPr/>
        </p:nvSpPr>
        <p:spPr>
          <a:xfrm>
            <a:off x="320132" y="5060834"/>
            <a:ext cx="9850985" cy="85852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convolution in the spatial domain corresponds to multiplication in the Fourier domain </a:t>
            </a:r>
            <a:endParaRPr sz="1200" spc="12" dirty="0"/>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 name="Line"/>
          <p:cNvSpPr txBox="1">
            <a:spLocks noGrp="1"/>
          </p:cNvSpPr>
          <p:nvPr>
            <p:ph type="body" sz="quarter" idx="1"/>
          </p:nvPr>
        </p:nvSpPr>
        <p:spPr>
          <a:prstGeom prst="rect">
            <a:avLst/>
          </a:prstGeom>
        </p:spPr>
        <p:txBody>
          <a:bodyPr>
            <a:normAutofit fontScale="25000" lnSpcReduction="20000"/>
          </a:bodyPr>
          <a:lstStyle/>
          <a:p>
            <a:pPr marL="0" indent="0" defTabSz="182880">
              <a:spcBef>
                <a:spcPts val="0"/>
              </a:spcBef>
              <a:buSzTx/>
              <a:buNone/>
              <a:defRPr sz="480">
                <a:solidFill>
                  <a:srgbClr val="000000"/>
                </a:solidFill>
                <a:latin typeface="+mj-lt"/>
                <a:ea typeface="+mj-ea"/>
                <a:cs typeface="+mj-cs"/>
                <a:sym typeface="Helvetica"/>
              </a:defRPr>
            </a:pPr>
            <a:endParaRPr/>
          </a:p>
        </p:txBody>
      </p:sp>
      <p:sp>
        <p:nvSpPr>
          <p:cNvPr id="227" name="8.1.2 Fourier-based alignment"/>
          <p:cNvSpPr txBox="1"/>
          <p:nvPr/>
        </p:nvSpPr>
        <p:spPr>
          <a:xfrm>
            <a:off x="591493" y="701039"/>
            <a:ext cx="11442600" cy="75692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ctr">
              <a:spcBef>
                <a:spcPts val="2300"/>
              </a:spcBef>
              <a:defRPr sz="5200" cap="all" spc="0">
                <a:solidFill>
                  <a:srgbClr val="747676"/>
                </a:solidFill>
              </a:defRPr>
            </a:lvl1pPr>
          </a:lstStyle>
          <a:p>
            <a:r>
              <a:t>8.1.2 Fourier-based alignment </a:t>
            </a:r>
          </a:p>
        </p:txBody>
      </p:sp>
      <p:sp>
        <p:nvSpPr>
          <p:cNvPr id="228" name="Consider the SSD formula given in (8.1).…"/>
          <p:cNvSpPr txBox="1"/>
          <p:nvPr/>
        </p:nvSpPr>
        <p:spPr>
          <a:xfrm>
            <a:off x="582338" y="2044699"/>
            <a:ext cx="6702451" cy="1295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spcBef>
                <a:spcPts val="1800"/>
              </a:spcBef>
              <a:defRPr spc="0">
                <a:latin typeface="Iowan Old Style"/>
                <a:ea typeface="Iowan Old Style"/>
                <a:cs typeface="Iowan Old Style"/>
                <a:sym typeface="Iowan Old Style"/>
              </a:defRPr>
            </a:pPr>
            <a:r>
              <a:t>Consider the SSD formula given in (</a:t>
            </a:r>
            <a:r>
              <a:rPr>
                <a:solidFill>
                  <a:srgbClr val="002866"/>
                </a:solidFill>
              </a:rPr>
              <a:t>8.1</a:t>
            </a:r>
            <a:r>
              <a:t>).</a:t>
            </a:r>
          </a:p>
          <a:p>
            <a:pPr>
              <a:spcBef>
                <a:spcPts val="1800"/>
              </a:spcBef>
              <a:defRPr spc="0">
                <a:latin typeface="Iowan Old Style"/>
                <a:ea typeface="Iowan Old Style"/>
                <a:cs typeface="Iowan Old Style"/>
                <a:sym typeface="Iowan Old Style"/>
              </a:defRPr>
            </a:pPr>
            <a:r>
              <a:t> Its Fourier transform can be written as </a:t>
            </a:r>
          </a:p>
        </p:txBody>
      </p:sp>
      <p:pic>
        <p:nvPicPr>
          <p:cNvPr id="229" name="Screen Shot 2019-04-07 at 10.20.00 PM.png" descr="Screen Shot 2019-04-07 at 10.20.00 PM.png"/>
          <p:cNvPicPr>
            <a:picLocks noChangeAspect="1"/>
          </p:cNvPicPr>
          <p:nvPr/>
        </p:nvPicPr>
        <p:blipFill>
          <a:blip r:embed="rId2">
            <a:extLst/>
          </a:blip>
          <a:stretch>
            <a:fillRect/>
          </a:stretch>
        </p:blipFill>
        <p:spPr>
          <a:xfrm>
            <a:off x="2108395" y="3910800"/>
            <a:ext cx="8408797" cy="1932001"/>
          </a:xfrm>
          <a:prstGeom prst="rect">
            <a:avLst/>
          </a:prstGeom>
          <a:ln w="12700">
            <a:miter lim="400000"/>
          </a:ln>
        </p:spPr>
      </p:pic>
      <p:sp>
        <p:nvSpPr>
          <p:cNvPr id="230" name="Thus, the SSD function can be computed by taking twice the correlation function and subtracting it from the sum of the energies in the two images."/>
          <p:cNvSpPr txBox="1"/>
          <p:nvPr/>
        </p:nvSpPr>
        <p:spPr>
          <a:xfrm>
            <a:off x="698202" y="7195910"/>
            <a:ext cx="11229183" cy="1549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spcBef>
                <a:spcPts val="1800"/>
              </a:spcBef>
              <a:defRPr spc="0">
                <a:latin typeface="Iowan Old Style"/>
                <a:ea typeface="Iowan Old Style"/>
                <a:cs typeface="Iowan Old Style"/>
                <a:sym typeface="Iowan Old Style"/>
              </a:defRPr>
            </a:lvl1pPr>
          </a:lstStyle>
          <a:p>
            <a:r>
              <a:t>Thus, the SSD function can be computed by taking twice the correlation function and subtracting it from the sum of the energies in the two images. </a:t>
            </a:r>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Line"/>
          <p:cNvSpPr txBox="1">
            <a:spLocks noGrp="1"/>
          </p:cNvSpPr>
          <p:nvPr>
            <p:ph type="body" sz="quarter" idx="1"/>
          </p:nvPr>
        </p:nvSpPr>
        <p:spPr>
          <a:prstGeom prst="rect">
            <a:avLst/>
          </a:prstGeom>
        </p:spPr>
        <p:txBody>
          <a:bodyPr>
            <a:normAutofit fontScale="25000" lnSpcReduction="20000"/>
          </a:bodyPr>
          <a:lstStyle/>
          <a:p>
            <a:pPr marL="0" indent="0" defTabSz="182880">
              <a:spcBef>
                <a:spcPts val="0"/>
              </a:spcBef>
              <a:buSzTx/>
              <a:buNone/>
              <a:defRPr sz="480">
                <a:solidFill>
                  <a:srgbClr val="000000"/>
                </a:solidFill>
                <a:latin typeface="+mj-lt"/>
                <a:ea typeface="+mj-ea"/>
                <a:cs typeface="+mj-cs"/>
                <a:sym typeface="Helvetica"/>
              </a:defRPr>
            </a:pPr>
            <a:endParaRPr/>
          </a:p>
        </p:txBody>
      </p:sp>
      <p:sp>
        <p:nvSpPr>
          <p:cNvPr id="233" name="The Fourier convolution theorem only applies when the summation over xi is performed over all the pixels in both images"/>
          <p:cNvSpPr txBox="1"/>
          <p:nvPr/>
        </p:nvSpPr>
        <p:spPr>
          <a:xfrm>
            <a:off x="122903" y="2006600"/>
            <a:ext cx="12019219" cy="1066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defRPr b="1" spc="0">
                <a:solidFill>
                  <a:srgbClr val="AA4831"/>
                </a:solidFill>
                <a:latin typeface="Iowan Old Style"/>
                <a:ea typeface="Iowan Old Style"/>
                <a:cs typeface="Iowan Old Style"/>
                <a:sym typeface="Iowan Old Style"/>
              </a:defRPr>
            </a:pPr>
            <a:r>
              <a:t>The Fourier convolution theorem only applies when the summation over x</a:t>
            </a:r>
            <a:r>
              <a:rPr sz="900" baseline="-16072"/>
              <a:t>i </a:t>
            </a:r>
            <a:r>
              <a:t>is performed over </a:t>
            </a:r>
            <a:r>
              <a:rPr i="1"/>
              <a:t>all </a:t>
            </a:r>
            <a:r>
              <a:t>the pixels in both images</a:t>
            </a:r>
          </a:p>
        </p:txBody>
      </p:sp>
      <p:sp>
        <p:nvSpPr>
          <p:cNvPr id="234" name="It makes no sense when the images overlap by a small amount or one image is a small subset of the other."/>
          <p:cNvSpPr txBox="1"/>
          <p:nvPr/>
        </p:nvSpPr>
        <p:spPr>
          <a:xfrm>
            <a:off x="194211" y="3272789"/>
            <a:ext cx="10324952" cy="1066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spcBef>
                <a:spcPts val="1800"/>
              </a:spcBef>
              <a:defRPr spc="0">
                <a:latin typeface="Iowan Old Style"/>
                <a:ea typeface="Iowan Old Style"/>
                <a:cs typeface="Iowan Old Style"/>
                <a:sym typeface="Iowan Old Style"/>
              </a:defRPr>
            </a:lvl1pPr>
          </a:lstStyle>
          <a:p>
            <a:r>
              <a:t>It makes no sense when the images overlap by a small amount or one image is a small subset of the other. </a:t>
            </a:r>
          </a:p>
        </p:txBody>
      </p:sp>
      <p:pic>
        <p:nvPicPr>
          <p:cNvPr id="235" name="Screen Shot 2019-04-07 at 10.54.40 PM.png" descr="Screen Shot 2019-04-07 at 10.54.40 PM.png"/>
          <p:cNvPicPr>
            <a:picLocks noChangeAspect="1"/>
          </p:cNvPicPr>
          <p:nvPr/>
        </p:nvPicPr>
        <p:blipFill>
          <a:blip r:embed="rId2">
            <a:extLst/>
          </a:blip>
          <a:stretch>
            <a:fillRect/>
          </a:stretch>
        </p:blipFill>
        <p:spPr>
          <a:xfrm>
            <a:off x="1339924" y="4244478"/>
            <a:ext cx="10324952" cy="2092898"/>
          </a:xfrm>
          <a:prstGeom prst="rect">
            <a:avLst/>
          </a:prstGeom>
          <a:ln w="12700">
            <a:miter lim="400000"/>
          </a:ln>
        </p:spPr>
      </p:pic>
      <p:sp>
        <p:nvSpPr>
          <p:cNvPr id="236" name="Windowed correlation."/>
          <p:cNvSpPr txBox="1"/>
          <p:nvPr/>
        </p:nvSpPr>
        <p:spPr>
          <a:xfrm>
            <a:off x="3302672" y="843995"/>
            <a:ext cx="8839450" cy="90281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spcBef>
                <a:spcPts val="2300"/>
              </a:spcBef>
              <a:defRPr sz="5200" cap="all" spc="0">
                <a:solidFill>
                  <a:srgbClr val="747676"/>
                </a:solidFill>
              </a:defRPr>
            </a:lvl1pPr>
          </a:lstStyle>
          <a:p>
            <a:r>
              <a:rPr dirty="0"/>
              <a:t>Windowed correlation. </a:t>
            </a:r>
          </a:p>
        </p:txBody>
      </p:sp>
      <p:sp>
        <p:nvSpPr>
          <p:cNvPr id="237" name="w0 and w1 are zero outside the valid ranges of the images…"/>
          <p:cNvSpPr txBox="1"/>
          <p:nvPr/>
        </p:nvSpPr>
        <p:spPr>
          <a:xfrm>
            <a:off x="367959" y="6813128"/>
            <a:ext cx="11033027" cy="1295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spcBef>
                <a:spcPts val="1800"/>
              </a:spcBef>
              <a:defRPr spc="0">
                <a:latin typeface="Iowan Old Style"/>
                <a:ea typeface="Iowan Old Style"/>
                <a:cs typeface="Iowan Old Style"/>
                <a:sym typeface="Iowan Old Style"/>
              </a:defRPr>
            </a:pPr>
            <a:r>
              <a:t>w</a:t>
            </a:r>
            <a:r>
              <a:rPr sz="900" baseline="-16072"/>
              <a:t>0 </a:t>
            </a:r>
            <a:r>
              <a:t>and w</a:t>
            </a:r>
            <a:r>
              <a:rPr sz="900" baseline="-16072"/>
              <a:t>1 </a:t>
            </a:r>
            <a:r>
              <a:t>are zero outside the valid ranges of the images </a:t>
            </a:r>
          </a:p>
          <a:p>
            <a:pPr>
              <a:spcBef>
                <a:spcPts val="1800"/>
              </a:spcBef>
              <a:defRPr spc="0">
                <a:latin typeface="Iowan Old Style"/>
                <a:ea typeface="Iowan Old Style"/>
                <a:cs typeface="Iowan Old Style"/>
                <a:sym typeface="Iowan Old Style"/>
              </a:defRPr>
            </a:pPr>
            <a:r>
              <a:t>circular shifts return 0 values outside the original image boundaries. </a:t>
            </a:r>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 name="Line"/>
          <p:cNvSpPr txBox="1">
            <a:spLocks noGrp="1"/>
          </p:cNvSpPr>
          <p:nvPr>
            <p:ph type="body" sz="quarter" idx="1"/>
          </p:nvPr>
        </p:nvSpPr>
        <p:spPr>
          <a:prstGeom prst="rect">
            <a:avLst/>
          </a:prstGeom>
        </p:spPr>
        <p:txBody>
          <a:bodyPr>
            <a:normAutofit fontScale="25000" lnSpcReduction="20000"/>
          </a:bodyPr>
          <a:lstStyle/>
          <a:p>
            <a:pPr marL="0" indent="0" defTabSz="182880">
              <a:spcBef>
                <a:spcPts val="0"/>
              </a:spcBef>
              <a:buSzTx/>
              <a:buNone/>
              <a:defRPr sz="480">
                <a:solidFill>
                  <a:srgbClr val="000000"/>
                </a:solidFill>
                <a:latin typeface="+mj-lt"/>
                <a:ea typeface="+mj-ea"/>
                <a:cs typeface="+mj-cs"/>
                <a:sym typeface="Helvetica"/>
              </a:defRPr>
            </a:pPr>
            <a:endParaRPr/>
          </a:p>
        </p:txBody>
      </p:sp>
      <p:sp>
        <p:nvSpPr>
          <p:cNvPr id="240" name="phase correlation"/>
          <p:cNvSpPr txBox="1">
            <a:spLocks noGrp="1"/>
          </p:cNvSpPr>
          <p:nvPr>
            <p:ph type="title"/>
          </p:nvPr>
        </p:nvSpPr>
        <p:spPr>
          <a:xfrm>
            <a:off x="571500" y="249434"/>
            <a:ext cx="11861800" cy="1198367"/>
          </a:xfrm>
          <a:prstGeom prst="rect">
            <a:avLst/>
          </a:prstGeom>
        </p:spPr>
        <p:txBody>
          <a:bodyPr/>
          <a:lstStyle>
            <a:lvl1pPr algn="ctr" defTabSz="414780">
              <a:lnSpc>
                <a:spcPct val="80000"/>
              </a:lnSpc>
              <a:spcBef>
                <a:spcPts val="0"/>
              </a:spcBef>
              <a:defRPr sz="8500">
                <a:solidFill>
                  <a:srgbClr val="5C5C5C"/>
                </a:solidFill>
              </a:defRPr>
            </a:lvl1pPr>
          </a:lstStyle>
          <a:p>
            <a:r>
              <a:t>phase correlation</a:t>
            </a:r>
          </a:p>
        </p:txBody>
      </p:sp>
      <p:sp>
        <p:nvSpPr>
          <p:cNvPr id="241" name="The output of phase correlation is a single spike located at the correct value of u."/>
          <p:cNvSpPr txBox="1"/>
          <p:nvPr/>
        </p:nvSpPr>
        <p:spPr>
          <a:xfrm>
            <a:off x="15887" y="7985938"/>
            <a:ext cx="12973026" cy="584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spcBef>
                <a:spcPts val="1800"/>
              </a:spcBef>
              <a:defRPr spc="0">
                <a:latin typeface="Iowan Old Style"/>
                <a:ea typeface="Iowan Old Style"/>
                <a:cs typeface="Iowan Old Style"/>
                <a:sym typeface="Iowan Old Style"/>
              </a:defRPr>
            </a:lvl1pPr>
          </a:lstStyle>
          <a:p>
            <a:r>
              <a:t>The output of phase correlation is a single spike located at the correct value of u. </a:t>
            </a:r>
          </a:p>
        </p:txBody>
      </p:sp>
      <p:pic>
        <p:nvPicPr>
          <p:cNvPr id="242" name="Screen Shot 2019-04-07 at 11.14.48 PM.png" descr="Screen Shot 2019-04-07 at 11.14.48 PM.png"/>
          <p:cNvPicPr>
            <a:picLocks noChangeAspect="1"/>
          </p:cNvPicPr>
          <p:nvPr/>
        </p:nvPicPr>
        <p:blipFill>
          <a:blip r:embed="rId2">
            <a:extLst/>
          </a:blip>
          <a:stretch>
            <a:fillRect/>
          </a:stretch>
        </p:blipFill>
        <p:spPr>
          <a:xfrm>
            <a:off x="3162796" y="3490217"/>
            <a:ext cx="6183560" cy="1198367"/>
          </a:xfrm>
          <a:prstGeom prst="rect">
            <a:avLst/>
          </a:prstGeom>
          <a:ln w="12700">
            <a:miter lim="400000"/>
          </a:ln>
        </p:spPr>
      </p:pic>
      <p:pic>
        <p:nvPicPr>
          <p:cNvPr id="243" name="Screen Shot 2019-04-07 at 11.15.14 PM.png" descr="Screen Shot 2019-04-07 at 11.15.14 PM.png"/>
          <p:cNvPicPr>
            <a:picLocks noChangeAspect="1"/>
          </p:cNvPicPr>
          <p:nvPr/>
        </p:nvPicPr>
        <p:blipFill>
          <a:blip r:embed="rId3">
            <a:extLst/>
          </a:blip>
          <a:stretch>
            <a:fillRect/>
          </a:stretch>
        </p:blipFill>
        <p:spPr>
          <a:xfrm>
            <a:off x="2158107" y="6111875"/>
            <a:ext cx="9278353" cy="1954578"/>
          </a:xfrm>
          <a:prstGeom prst="rect">
            <a:avLst/>
          </a:prstGeom>
          <a:ln w="12700">
            <a:miter lim="400000"/>
          </a:ln>
        </p:spPr>
      </p:pic>
      <p:sp>
        <p:nvSpPr>
          <p:cNvPr id="244" name="The spectrum of the two signals being matched is whitened by dividing each per-frequency product by the magnitudes of the Fourier transforms,"/>
          <p:cNvSpPr txBox="1"/>
          <p:nvPr/>
        </p:nvSpPr>
        <p:spPr>
          <a:xfrm>
            <a:off x="258277" y="2257842"/>
            <a:ext cx="12175023" cy="964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p>
            <a:pPr>
              <a:spcBef>
                <a:spcPts val="1800"/>
              </a:spcBef>
              <a:defRPr spc="0">
                <a:latin typeface="Iowan Old Style"/>
                <a:ea typeface="Iowan Old Style"/>
                <a:cs typeface="Iowan Old Style"/>
                <a:sym typeface="Iowan Old Style"/>
              </a:defRPr>
            </a:pPr>
            <a:r>
              <a:rPr dirty="0"/>
              <a:t>The spectrum of the two signals being matched is whitened by dividing each per-frequency product by the magnitudes of the Fourier transforms, </a:t>
            </a:r>
          </a:p>
        </p:txBody>
      </p:sp>
      <p:sp>
        <p:nvSpPr>
          <p:cNvPr id="245" name="In the case of noiseless signals ,we have I1(x + u) = I0(x)"/>
          <p:cNvSpPr txBox="1"/>
          <p:nvPr/>
        </p:nvSpPr>
        <p:spPr>
          <a:xfrm>
            <a:off x="254352" y="5529262"/>
            <a:ext cx="9003457" cy="584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spcBef>
                <a:spcPts val="1800"/>
              </a:spcBef>
              <a:defRPr spc="0">
                <a:latin typeface="Iowan Old Style"/>
                <a:ea typeface="Iowan Old Style"/>
                <a:cs typeface="Iowan Old Style"/>
                <a:sym typeface="Iowan Old Style"/>
              </a:defRPr>
            </a:pPr>
            <a:r>
              <a:t>In the case of noiseless signals ,we have I</a:t>
            </a:r>
            <a:r>
              <a:rPr sz="900" baseline="-16072"/>
              <a:t>1</a:t>
            </a:r>
            <a:r>
              <a:t>(x + u) = I</a:t>
            </a:r>
            <a:r>
              <a:rPr sz="900" baseline="-16072"/>
              <a:t>0</a:t>
            </a:r>
            <a:r>
              <a:t>(x)</a:t>
            </a:r>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 name="Line"/>
          <p:cNvSpPr txBox="1">
            <a:spLocks noGrp="1"/>
          </p:cNvSpPr>
          <p:nvPr>
            <p:ph type="body" sz="quarter" idx="1"/>
          </p:nvPr>
        </p:nvSpPr>
        <p:spPr>
          <a:prstGeom prst="rect">
            <a:avLst/>
          </a:prstGeom>
        </p:spPr>
        <p:txBody>
          <a:bodyPr>
            <a:normAutofit fontScale="25000" lnSpcReduction="20000"/>
          </a:bodyPr>
          <a:lstStyle/>
          <a:p>
            <a:pPr marL="0" indent="0" defTabSz="182880">
              <a:spcBef>
                <a:spcPts val="0"/>
              </a:spcBef>
              <a:buSzTx/>
              <a:buNone/>
              <a:defRPr sz="480">
                <a:solidFill>
                  <a:srgbClr val="000000"/>
                </a:solidFill>
                <a:latin typeface="+mj-lt"/>
                <a:ea typeface="+mj-ea"/>
                <a:cs typeface="+mj-cs"/>
                <a:sym typeface="Helvetica"/>
              </a:defRPr>
            </a:pPr>
            <a:endParaRPr/>
          </a:p>
        </p:txBody>
      </p:sp>
      <p:sp>
        <p:nvSpPr>
          <p:cNvPr id="248" name="rotations and scale"/>
          <p:cNvSpPr txBox="1">
            <a:spLocks noGrp="1"/>
          </p:cNvSpPr>
          <p:nvPr>
            <p:ph type="title"/>
          </p:nvPr>
        </p:nvSpPr>
        <p:spPr>
          <a:prstGeom prst="rect">
            <a:avLst/>
          </a:prstGeom>
        </p:spPr>
        <p:txBody>
          <a:bodyPr>
            <a:normAutofit fontScale="90000"/>
          </a:bodyPr>
          <a:lstStyle>
            <a:lvl1pPr defTabSz="543305">
              <a:spcBef>
                <a:spcPts val="2100"/>
              </a:spcBef>
              <a:defRPr sz="4800"/>
            </a:lvl1pPr>
          </a:lstStyle>
          <a:p>
            <a:r>
              <a:t>rotations and scale </a:t>
            </a:r>
          </a:p>
        </p:txBody>
      </p:sp>
      <p:sp>
        <p:nvSpPr>
          <p:cNvPr id="249" name="Consider two images that are related purely by rotation"/>
          <p:cNvSpPr txBox="1"/>
          <p:nvPr/>
        </p:nvSpPr>
        <p:spPr>
          <a:xfrm>
            <a:off x="680580" y="1917699"/>
            <a:ext cx="8981902" cy="584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spcBef>
                <a:spcPts val="1800"/>
              </a:spcBef>
              <a:defRPr spc="0">
                <a:latin typeface="Iowan Old Style"/>
                <a:ea typeface="Iowan Old Style"/>
                <a:cs typeface="Iowan Old Style"/>
                <a:sym typeface="Iowan Old Style"/>
              </a:defRPr>
            </a:pPr>
            <a:r>
              <a:t>Consider two images that are related purely by rotation </a:t>
            </a:r>
          </a:p>
        </p:txBody>
      </p:sp>
      <p:pic>
        <p:nvPicPr>
          <p:cNvPr id="250" name="Screen Shot 2019-04-09 at 2.21.28 AM.png" descr="Screen Shot 2019-04-09 at 2.21.28 AM.png"/>
          <p:cNvPicPr>
            <a:picLocks noChangeAspect="1"/>
          </p:cNvPicPr>
          <p:nvPr/>
        </p:nvPicPr>
        <p:blipFill>
          <a:blip r:embed="rId2">
            <a:extLst/>
          </a:blip>
          <a:stretch>
            <a:fillRect/>
          </a:stretch>
        </p:blipFill>
        <p:spPr>
          <a:xfrm>
            <a:off x="3684983" y="2451397"/>
            <a:ext cx="5168315" cy="1679704"/>
          </a:xfrm>
          <a:prstGeom prst="rect">
            <a:avLst/>
          </a:prstGeom>
          <a:ln w="12700">
            <a:miter lim="400000"/>
          </a:ln>
        </p:spPr>
      </p:pic>
      <p:pic>
        <p:nvPicPr>
          <p:cNvPr id="251" name="Screen Shot 2019-04-09 at 2.24.43 AM.png" descr="Screen Shot 2019-04-09 at 2.24.43 AM.png"/>
          <p:cNvPicPr>
            <a:picLocks noChangeAspect="1"/>
          </p:cNvPicPr>
          <p:nvPr/>
        </p:nvPicPr>
        <p:blipFill>
          <a:blip r:embed="rId3">
            <a:extLst/>
          </a:blip>
          <a:stretch>
            <a:fillRect/>
          </a:stretch>
        </p:blipFill>
        <p:spPr>
          <a:xfrm>
            <a:off x="624963" y="4980756"/>
            <a:ext cx="12195650" cy="3065947"/>
          </a:xfrm>
          <a:prstGeom prst="rect">
            <a:avLst/>
          </a:prstGeom>
          <a:ln w="12700">
            <a:miter lim="400000"/>
          </a:ln>
        </p:spPr>
      </p:pic>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 name="Line"/>
          <p:cNvSpPr txBox="1">
            <a:spLocks noGrp="1"/>
          </p:cNvSpPr>
          <p:nvPr>
            <p:ph type="body" sz="quarter" idx="1"/>
          </p:nvPr>
        </p:nvSpPr>
        <p:spPr>
          <a:prstGeom prst="rect">
            <a:avLst/>
          </a:prstGeom>
        </p:spPr>
        <p:txBody>
          <a:bodyPr>
            <a:normAutofit fontScale="25000" lnSpcReduction="20000"/>
          </a:bodyPr>
          <a:lstStyle/>
          <a:p>
            <a:pPr marL="0" indent="0" defTabSz="182880">
              <a:spcBef>
                <a:spcPts val="0"/>
              </a:spcBef>
              <a:buSzTx/>
              <a:buNone/>
              <a:defRPr sz="480">
                <a:solidFill>
                  <a:srgbClr val="000000"/>
                </a:solidFill>
                <a:latin typeface="+mj-lt"/>
                <a:ea typeface="+mj-ea"/>
                <a:cs typeface="+mj-cs"/>
                <a:sym typeface="Helvetica"/>
              </a:defRPr>
            </a:pPr>
            <a:endParaRPr/>
          </a:p>
        </p:txBody>
      </p:sp>
      <p:sp>
        <p:nvSpPr>
          <p:cNvPr id="254" name="rotations and scale"/>
          <p:cNvSpPr txBox="1">
            <a:spLocks noGrp="1"/>
          </p:cNvSpPr>
          <p:nvPr>
            <p:ph type="title"/>
          </p:nvPr>
        </p:nvSpPr>
        <p:spPr>
          <a:prstGeom prst="rect">
            <a:avLst/>
          </a:prstGeom>
        </p:spPr>
        <p:txBody>
          <a:bodyPr>
            <a:normAutofit fontScale="90000"/>
          </a:bodyPr>
          <a:lstStyle>
            <a:lvl1pPr defTabSz="543305">
              <a:spcBef>
                <a:spcPts val="2100"/>
              </a:spcBef>
              <a:defRPr sz="4800"/>
            </a:lvl1pPr>
          </a:lstStyle>
          <a:p>
            <a:r>
              <a:t>rotations and scale </a:t>
            </a:r>
          </a:p>
        </p:txBody>
      </p:sp>
      <p:pic>
        <p:nvPicPr>
          <p:cNvPr id="255" name="Screen Shot 2019-04-09 at 2.26.35 AM.png" descr="Screen Shot 2019-04-09 at 2.26.35 AM.png"/>
          <p:cNvPicPr>
            <a:picLocks noChangeAspect="1"/>
          </p:cNvPicPr>
          <p:nvPr/>
        </p:nvPicPr>
        <p:blipFill>
          <a:blip r:embed="rId2">
            <a:extLst/>
          </a:blip>
          <a:stretch>
            <a:fillRect/>
          </a:stretch>
        </p:blipFill>
        <p:spPr>
          <a:xfrm>
            <a:off x="1248567" y="3325514"/>
            <a:ext cx="11378750" cy="4894770"/>
          </a:xfrm>
          <a:prstGeom prst="rect">
            <a:avLst/>
          </a:prstGeom>
          <a:ln w="12700">
            <a:miter lim="400000"/>
          </a:ln>
        </p:spPr>
      </p:pic>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 name="Line"/>
          <p:cNvSpPr txBox="1">
            <a:spLocks noGrp="1"/>
          </p:cNvSpPr>
          <p:nvPr>
            <p:ph type="body" sz="quarter" idx="1"/>
          </p:nvPr>
        </p:nvSpPr>
        <p:spPr>
          <a:prstGeom prst="rect">
            <a:avLst/>
          </a:prstGeom>
        </p:spPr>
        <p:txBody>
          <a:bodyPr>
            <a:normAutofit fontScale="25000" lnSpcReduction="20000"/>
          </a:bodyPr>
          <a:lstStyle/>
          <a:p>
            <a:pPr marL="0" indent="0" defTabSz="182880">
              <a:spcBef>
                <a:spcPts val="0"/>
              </a:spcBef>
              <a:buSzTx/>
              <a:buNone/>
              <a:defRPr sz="480">
                <a:solidFill>
                  <a:srgbClr val="000000"/>
                </a:solidFill>
                <a:latin typeface="+mj-lt"/>
                <a:ea typeface="+mj-ea"/>
                <a:cs typeface="+mj-cs"/>
                <a:sym typeface="Helvetica"/>
              </a:defRPr>
            </a:pPr>
            <a:endParaRPr/>
          </a:p>
        </p:txBody>
      </p:sp>
      <p:sp>
        <p:nvSpPr>
          <p:cNvPr id="258" name="rotations and scale"/>
          <p:cNvSpPr txBox="1">
            <a:spLocks noGrp="1"/>
          </p:cNvSpPr>
          <p:nvPr>
            <p:ph type="title"/>
          </p:nvPr>
        </p:nvSpPr>
        <p:spPr>
          <a:prstGeom prst="rect">
            <a:avLst/>
          </a:prstGeom>
        </p:spPr>
        <p:txBody>
          <a:bodyPr>
            <a:normAutofit fontScale="90000"/>
          </a:bodyPr>
          <a:lstStyle>
            <a:lvl1pPr defTabSz="543305">
              <a:spcBef>
                <a:spcPts val="2100"/>
              </a:spcBef>
              <a:defRPr sz="4800"/>
            </a:lvl1pPr>
          </a:lstStyle>
          <a:p>
            <a:r>
              <a:t>rotations and scale </a:t>
            </a:r>
          </a:p>
        </p:txBody>
      </p:sp>
      <p:pic>
        <p:nvPicPr>
          <p:cNvPr id="259" name="Screen Shot 2019-04-09 at 2.29.44 AM.png" descr="Screen Shot 2019-04-09 at 2.29.44 AM.png"/>
          <p:cNvPicPr>
            <a:picLocks noChangeAspect="1"/>
          </p:cNvPicPr>
          <p:nvPr/>
        </p:nvPicPr>
        <p:blipFill>
          <a:blip r:embed="rId2">
            <a:extLst/>
          </a:blip>
          <a:stretch>
            <a:fillRect/>
          </a:stretch>
        </p:blipFill>
        <p:spPr>
          <a:xfrm>
            <a:off x="271166" y="1701799"/>
            <a:ext cx="11861801" cy="2196632"/>
          </a:xfrm>
          <a:prstGeom prst="rect">
            <a:avLst/>
          </a:prstGeom>
          <a:ln w="12700">
            <a:miter lim="400000"/>
          </a:ln>
        </p:spPr>
      </p:pic>
      <p:sp>
        <p:nvSpPr>
          <p:cNvPr id="260" name="the two images are aligned in rotation and scale using the polar or log-polar representations.…"/>
          <p:cNvSpPr txBox="1"/>
          <p:nvPr/>
        </p:nvSpPr>
        <p:spPr>
          <a:xfrm>
            <a:off x="915342" y="3927156"/>
            <a:ext cx="9364807" cy="3225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spcBef>
                <a:spcPts val="1800"/>
              </a:spcBef>
              <a:defRPr spc="0">
                <a:latin typeface="Iowan Old Style"/>
                <a:ea typeface="Iowan Old Style"/>
                <a:cs typeface="Iowan Old Style"/>
                <a:sym typeface="Iowan Old Style"/>
              </a:defRPr>
            </a:pPr>
            <a:r>
              <a:t>the two images are aligned in rotation and scale using the polar or log-polar representations. </a:t>
            </a:r>
          </a:p>
          <a:p>
            <a:pPr>
              <a:spcBef>
                <a:spcPts val="1800"/>
              </a:spcBef>
              <a:defRPr spc="0">
                <a:latin typeface="Iowan Old Style"/>
                <a:ea typeface="Iowan Old Style"/>
                <a:cs typeface="Iowan Old Style"/>
                <a:sym typeface="Iowan Old Style"/>
              </a:defRPr>
            </a:pPr>
            <a:r>
              <a:t>Once rotation and scale are estimated, one of the images can be de-rotated and scaled and a regular translational algorithm can be applied to estimate the translational shift. </a:t>
            </a:r>
          </a:p>
        </p:txBody>
      </p:sp>
      <p:sp>
        <p:nvSpPr>
          <p:cNvPr id="261" name="Unfortunately, this trick only applies when the images have large overlap (small transla- tional motion)."/>
          <p:cNvSpPr txBox="1"/>
          <p:nvPr/>
        </p:nvSpPr>
        <p:spPr>
          <a:xfrm>
            <a:off x="857063" y="7810500"/>
            <a:ext cx="11290673" cy="1066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b="1" spc="0">
                <a:solidFill>
                  <a:srgbClr val="AA4831"/>
                </a:solidFill>
                <a:latin typeface="Iowan Old Style"/>
                <a:ea typeface="Iowan Old Style"/>
                <a:cs typeface="Iowan Old Style"/>
                <a:sym typeface="Iowan Old Style"/>
              </a:defRPr>
            </a:lvl1pPr>
          </a:lstStyle>
          <a:p>
            <a:r>
              <a:t>Unfortunately, this trick only applies when the images have large overlap (small translational motion). </a:t>
            </a: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Line"/>
          <p:cNvSpPr txBox="1">
            <a:spLocks noGrp="1"/>
          </p:cNvSpPr>
          <p:nvPr>
            <p:ph type="body" sz="quarter" idx="1"/>
          </p:nvPr>
        </p:nvSpPr>
        <p:spPr>
          <a:xfrm>
            <a:off x="7023100" y="2088367"/>
            <a:ext cx="5397500" cy="1270"/>
          </a:xfrm>
          <a:prstGeom prst="rect">
            <a:avLst/>
          </a:prstGeom>
        </p:spPr>
        <p:txBody>
          <a:bodyPr>
            <a:normAutofit fontScale="25000" lnSpcReduction="20000"/>
          </a:bodyPr>
          <a:lstStyle/>
          <a:p>
            <a:pPr marL="0" indent="0" defTabSz="182880">
              <a:spcBef>
                <a:spcPts val="0"/>
              </a:spcBef>
              <a:buSzTx/>
              <a:buNone/>
              <a:defRPr sz="480">
                <a:solidFill>
                  <a:srgbClr val="000000"/>
                </a:solidFill>
                <a:latin typeface="+mj-lt"/>
                <a:ea typeface="+mj-ea"/>
                <a:cs typeface="+mj-cs"/>
                <a:sym typeface="Helvetica"/>
              </a:defRPr>
            </a:pPr>
            <a:endParaRPr/>
          </a:p>
        </p:txBody>
      </p:sp>
      <p:sp>
        <p:nvSpPr>
          <p:cNvPr id="134" name="What contained in this lecture"/>
          <p:cNvSpPr txBox="1">
            <a:spLocks noGrp="1"/>
          </p:cNvSpPr>
          <p:nvPr>
            <p:ph type="title"/>
          </p:nvPr>
        </p:nvSpPr>
        <p:spPr>
          <a:xfrm>
            <a:off x="7023100" y="723900"/>
            <a:ext cx="4701262" cy="723900"/>
          </a:xfrm>
          <a:prstGeom prst="rect">
            <a:avLst/>
          </a:prstGeom>
        </p:spPr>
        <p:txBody>
          <a:bodyPr>
            <a:normAutofit fontScale="90000"/>
          </a:bodyPr>
          <a:lstStyle>
            <a:lvl1pPr defTabSz="446561">
              <a:spcBef>
                <a:spcPts val="1600"/>
              </a:spcBef>
              <a:defRPr sz="3920"/>
            </a:lvl1pPr>
          </a:lstStyle>
          <a:p>
            <a:r>
              <a:rPr dirty="0"/>
              <a:t>What contained in this lecture</a:t>
            </a:r>
          </a:p>
        </p:txBody>
      </p:sp>
      <p:pic>
        <p:nvPicPr>
          <p:cNvPr id="135" name="Picture 2" descr="Picture 2"/>
          <p:cNvPicPr>
            <a:picLocks noChangeAspect="1"/>
          </p:cNvPicPr>
          <p:nvPr/>
        </p:nvPicPr>
        <p:blipFill>
          <a:blip r:embed="rId2">
            <a:extLst/>
          </a:blip>
          <a:stretch>
            <a:fillRect/>
          </a:stretch>
        </p:blipFill>
        <p:spPr>
          <a:xfrm>
            <a:off x="106224" y="787028"/>
            <a:ext cx="6671592" cy="8179543"/>
          </a:xfrm>
          <a:prstGeom prst="rect">
            <a:avLst/>
          </a:prstGeom>
          <a:ln w="12700">
            <a:miter lim="400000"/>
          </a:ln>
        </p:spPr>
      </p:pic>
      <p:sp>
        <p:nvSpPr>
          <p:cNvPr id="136" name="Translational alignment…"/>
          <p:cNvSpPr txBox="1"/>
          <p:nvPr/>
        </p:nvSpPr>
        <p:spPr>
          <a:xfrm>
            <a:off x="6941425" y="3310533"/>
            <a:ext cx="4369786" cy="34881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marL="469900" indent="-469900">
              <a:spcBef>
                <a:spcPts val="1800"/>
              </a:spcBef>
              <a:buSzPct val="75000"/>
              <a:buFont typeface="Zapf Dingbats"/>
              <a:buChar char="➤"/>
              <a:defRPr sz="3200" spc="0">
                <a:latin typeface="Iowan Old Style"/>
                <a:ea typeface="Iowan Old Style"/>
                <a:cs typeface="Iowan Old Style"/>
                <a:sym typeface="Iowan Old Style"/>
              </a:defRPr>
            </a:pPr>
            <a:r>
              <a:rPr dirty="0"/>
              <a:t>Translational alignment </a:t>
            </a:r>
          </a:p>
          <a:p>
            <a:pPr marL="469900" indent="-469900">
              <a:spcBef>
                <a:spcPts val="1800"/>
              </a:spcBef>
              <a:buSzPct val="75000"/>
              <a:buFont typeface="Zapf Dingbats"/>
              <a:buChar char="➤"/>
              <a:defRPr sz="3200" spc="0">
                <a:latin typeface="Iowan Old Style"/>
                <a:ea typeface="Iowan Old Style"/>
                <a:cs typeface="Iowan Old Style"/>
                <a:sym typeface="Iowan Old Style"/>
              </a:defRPr>
            </a:pPr>
            <a:r>
              <a:rPr dirty="0"/>
              <a:t>Parametric motion</a:t>
            </a:r>
          </a:p>
          <a:p>
            <a:pPr marL="469900" indent="-469900">
              <a:spcBef>
                <a:spcPts val="1800"/>
              </a:spcBef>
              <a:buSzPct val="75000"/>
              <a:buFont typeface="Zapf Dingbats"/>
              <a:buChar char="➤"/>
              <a:defRPr sz="3200" spc="0">
                <a:latin typeface="Iowan Old Style"/>
                <a:ea typeface="Iowan Old Style"/>
                <a:cs typeface="Iowan Old Style"/>
                <a:sym typeface="Iowan Old Style"/>
              </a:defRPr>
            </a:pPr>
            <a:r>
              <a:rPr dirty="0" smtClean="0"/>
              <a:t>Spline-based </a:t>
            </a:r>
            <a:r>
              <a:rPr dirty="0"/>
              <a:t>motion </a:t>
            </a:r>
          </a:p>
          <a:p>
            <a:pPr marL="469900" indent="-469900">
              <a:spcBef>
                <a:spcPts val="1800"/>
              </a:spcBef>
              <a:buSzPct val="75000"/>
              <a:buFont typeface="Zapf Dingbats"/>
              <a:buChar char="➤"/>
              <a:defRPr sz="3200" spc="0">
                <a:latin typeface="Iowan Old Style"/>
                <a:ea typeface="Iowan Old Style"/>
                <a:cs typeface="Iowan Old Style"/>
                <a:sym typeface="Iowan Old Style"/>
              </a:defRPr>
            </a:pPr>
            <a:r>
              <a:rPr dirty="0" smtClean="0"/>
              <a:t>Optical </a:t>
            </a:r>
            <a:r>
              <a:rPr dirty="0"/>
              <a:t>flow </a:t>
            </a:r>
            <a:endParaRPr sz="1200" dirty="0"/>
          </a:p>
          <a:p>
            <a:pPr marL="469900" indent="-469900">
              <a:spcBef>
                <a:spcPts val="1800"/>
              </a:spcBef>
              <a:buSzPct val="75000"/>
              <a:buFont typeface="Zapf Dingbats"/>
              <a:buChar char="➤"/>
              <a:defRPr sz="3200" spc="0">
                <a:latin typeface="Iowan Old Style"/>
                <a:ea typeface="Iowan Old Style"/>
                <a:cs typeface="Iowan Old Style"/>
                <a:sym typeface="Iowan Old Style"/>
              </a:defRPr>
            </a:pPr>
            <a:r>
              <a:rPr dirty="0"/>
              <a:t>Layered motion </a:t>
            </a: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 name="Body"/>
          <p:cNvSpPr txBox="1">
            <a:spLocks noGrp="1"/>
          </p:cNvSpPr>
          <p:nvPr>
            <p:ph type="body" sz="quarter" idx="1"/>
          </p:nvPr>
        </p:nvSpPr>
        <p:spPr>
          <a:prstGeom prst="rect">
            <a:avLst/>
          </a:prstGeom>
        </p:spPr>
        <p:txBody>
          <a:bodyPr>
            <a:normAutofit fontScale="25000" lnSpcReduction="20000"/>
          </a:bodyPr>
          <a:lstStyle/>
          <a:p>
            <a:pPr marL="187960" indent="-187960" defTabSz="233679">
              <a:spcBef>
                <a:spcPts val="700"/>
              </a:spcBef>
              <a:defRPr sz="1280"/>
            </a:pPr>
            <a:endParaRPr/>
          </a:p>
        </p:txBody>
      </p:sp>
      <p:sp>
        <p:nvSpPr>
          <p:cNvPr id="264" name="Joke"/>
          <p:cNvSpPr txBox="1">
            <a:spLocks noGrp="1"/>
          </p:cNvSpPr>
          <p:nvPr>
            <p:ph type="title"/>
          </p:nvPr>
        </p:nvSpPr>
        <p:spPr>
          <a:prstGeom prst="rect">
            <a:avLst/>
          </a:prstGeom>
        </p:spPr>
        <p:txBody>
          <a:bodyPr>
            <a:normAutofit fontScale="90000"/>
          </a:bodyPr>
          <a:lstStyle>
            <a:lvl1pPr defTabSz="543305">
              <a:spcBef>
                <a:spcPts val="2100"/>
              </a:spcBef>
              <a:defRPr sz="4836"/>
            </a:lvl1pPr>
          </a:lstStyle>
          <a:p>
            <a:r>
              <a:t>Joke</a:t>
            </a:r>
          </a:p>
        </p:txBody>
      </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 name="Line"/>
          <p:cNvSpPr txBox="1">
            <a:spLocks noGrp="1"/>
          </p:cNvSpPr>
          <p:nvPr>
            <p:ph type="body" sz="quarter" idx="1"/>
          </p:nvPr>
        </p:nvSpPr>
        <p:spPr>
          <a:prstGeom prst="rect">
            <a:avLst/>
          </a:prstGeom>
        </p:spPr>
        <p:txBody>
          <a:bodyPr>
            <a:normAutofit fontScale="25000" lnSpcReduction="20000"/>
          </a:bodyPr>
          <a:lstStyle/>
          <a:p>
            <a:pPr marL="0" indent="0" defTabSz="182880">
              <a:spcBef>
                <a:spcPts val="0"/>
              </a:spcBef>
              <a:buSzTx/>
              <a:buNone/>
              <a:defRPr sz="480">
                <a:solidFill>
                  <a:srgbClr val="000000"/>
                </a:solidFill>
                <a:latin typeface="+mj-lt"/>
                <a:ea typeface="+mj-ea"/>
                <a:cs typeface="+mj-cs"/>
                <a:sym typeface="Helvetica"/>
              </a:defRPr>
            </a:pPr>
            <a:endParaRPr/>
          </a:p>
        </p:txBody>
      </p:sp>
      <p:sp>
        <p:nvSpPr>
          <p:cNvPr id="267" name="Incremental refinement"/>
          <p:cNvSpPr txBox="1">
            <a:spLocks noGrp="1"/>
          </p:cNvSpPr>
          <p:nvPr>
            <p:ph type="title"/>
          </p:nvPr>
        </p:nvSpPr>
        <p:spPr>
          <a:prstGeom prst="rect">
            <a:avLst/>
          </a:prstGeom>
        </p:spPr>
        <p:txBody>
          <a:bodyPr/>
          <a:lstStyle>
            <a:lvl1pPr algn="ctr" defTabSz="233679">
              <a:lnSpc>
                <a:spcPct val="80000"/>
              </a:lnSpc>
              <a:spcBef>
                <a:spcPts val="0"/>
              </a:spcBef>
              <a:defRPr sz="4800">
                <a:solidFill>
                  <a:srgbClr val="5C5C5C"/>
                </a:solidFill>
              </a:defRPr>
            </a:lvl1pPr>
          </a:lstStyle>
          <a:p>
            <a:r>
              <a:t>Incremental refinement </a:t>
            </a:r>
          </a:p>
        </p:txBody>
      </p:sp>
      <p:sp>
        <p:nvSpPr>
          <p:cNvPr id="268" name="In general, image stabilization and stitching applications require much higher accuracies to obtain acceptable results."/>
          <p:cNvSpPr txBox="1"/>
          <p:nvPr/>
        </p:nvSpPr>
        <p:spPr>
          <a:xfrm>
            <a:off x="698438" y="1917699"/>
            <a:ext cx="11607925" cy="1066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b="1" spc="0">
                <a:solidFill>
                  <a:srgbClr val="AA4831"/>
                </a:solidFill>
                <a:latin typeface="Iowan Old Style"/>
                <a:ea typeface="Iowan Old Style"/>
                <a:cs typeface="Iowan Old Style"/>
                <a:sym typeface="Iowan Old Style"/>
              </a:defRPr>
            </a:lvl1pPr>
          </a:lstStyle>
          <a:p>
            <a:r>
              <a:t>In general, image stabilization and stitching applications require much higher accuracies to obtain acceptable results. </a:t>
            </a:r>
          </a:p>
        </p:txBody>
      </p:sp>
      <p:sp>
        <p:nvSpPr>
          <p:cNvPr id="269" name="A more commonly used approach is to perform gradient descent on the SSD energy function (8.1), using a Taylor series expansion"/>
          <p:cNvSpPr txBox="1"/>
          <p:nvPr/>
        </p:nvSpPr>
        <p:spPr>
          <a:xfrm>
            <a:off x="698436" y="3097676"/>
            <a:ext cx="11607928" cy="964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spcBef>
                <a:spcPts val="1800"/>
              </a:spcBef>
              <a:defRPr spc="0">
                <a:latin typeface="Iowan Old Style"/>
                <a:ea typeface="Iowan Old Style"/>
                <a:cs typeface="Iowan Old Style"/>
                <a:sym typeface="Iowan Old Style"/>
              </a:defRPr>
            </a:pPr>
            <a:r>
              <a:rPr b="1" dirty="0">
                <a:latin typeface="+mn-ea"/>
                <a:ea typeface="+mn-ea"/>
              </a:rPr>
              <a:t>A more commonly used approach is to perform </a:t>
            </a:r>
            <a:r>
              <a:rPr b="1" i="1" dirty="0">
                <a:solidFill>
                  <a:srgbClr val="3E6169"/>
                </a:solidFill>
                <a:latin typeface="+mn-ea"/>
                <a:ea typeface="+mn-ea"/>
              </a:rPr>
              <a:t>gradient descent </a:t>
            </a:r>
            <a:r>
              <a:rPr b="1" dirty="0">
                <a:latin typeface="+mn-ea"/>
                <a:ea typeface="+mn-ea"/>
              </a:rPr>
              <a:t>on the SSD energy function (</a:t>
            </a:r>
            <a:r>
              <a:rPr b="1" dirty="0">
                <a:solidFill>
                  <a:srgbClr val="002866"/>
                </a:solidFill>
                <a:latin typeface="+mn-ea"/>
                <a:ea typeface="+mn-ea"/>
              </a:rPr>
              <a:t>8.1</a:t>
            </a:r>
            <a:r>
              <a:rPr b="1" dirty="0">
                <a:latin typeface="+mn-ea"/>
                <a:ea typeface="+mn-ea"/>
              </a:rPr>
              <a:t>), using a </a:t>
            </a:r>
            <a:r>
              <a:rPr b="1" dirty="0">
                <a:solidFill>
                  <a:srgbClr val="3E6169"/>
                </a:solidFill>
                <a:latin typeface="+mn-ea"/>
                <a:ea typeface="+mn-ea"/>
              </a:rPr>
              <a:t>Taylor series expansion</a:t>
            </a:r>
            <a:r>
              <a:rPr b="1" dirty="0">
                <a:latin typeface="+mn-ea"/>
                <a:ea typeface="+mn-ea"/>
              </a:rPr>
              <a:t> </a:t>
            </a:r>
          </a:p>
        </p:txBody>
      </p:sp>
      <p:pic>
        <p:nvPicPr>
          <p:cNvPr id="270" name="Screen Shot 2019-03-26 at 7.58.08 PM.png" descr="Screen Shot 2019-03-26 at 7.58.08 PM.png"/>
          <p:cNvPicPr>
            <a:picLocks noChangeAspect="1"/>
          </p:cNvPicPr>
          <p:nvPr/>
        </p:nvPicPr>
        <p:blipFill>
          <a:blip r:embed="rId2">
            <a:extLst/>
          </a:blip>
          <a:stretch>
            <a:fillRect/>
          </a:stretch>
        </p:blipFill>
        <p:spPr>
          <a:xfrm>
            <a:off x="3409218" y="4083165"/>
            <a:ext cx="6997702" cy="1219202"/>
          </a:xfrm>
          <a:prstGeom prst="rect">
            <a:avLst/>
          </a:prstGeom>
          <a:ln w="12700">
            <a:miter lim="400000"/>
          </a:ln>
        </p:spPr>
      </p:pic>
      <p:pic>
        <p:nvPicPr>
          <p:cNvPr id="271" name="Screen Shot 2019-04-09 at 10.20.06 AM.png" descr="Screen Shot 2019-04-09 at 10.20.06 AM.png"/>
          <p:cNvPicPr>
            <a:picLocks noChangeAspect="1"/>
          </p:cNvPicPr>
          <p:nvPr/>
        </p:nvPicPr>
        <p:blipFill>
          <a:blip r:embed="rId3">
            <a:extLst/>
          </a:blip>
          <a:stretch>
            <a:fillRect/>
          </a:stretch>
        </p:blipFill>
        <p:spPr>
          <a:xfrm>
            <a:off x="1026144" y="5032304"/>
            <a:ext cx="10070831" cy="3029438"/>
          </a:xfrm>
          <a:prstGeom prst="rect">
            <a:avLst/>
          </a:prstGeom>
          <a:ln w="12700">
            <a:miter lim="400000"/>
          </a:ln>
        </p:spPr>
      </p:pic>
      <p:sp>
        <p:nvSpPr>
          <p:cNvPr id="272" name="Lucas and Kanade"/>
          <p:cNvSpPr txBox="1"/>
          <p:nvPr/>
        </p:nvSpPr>
        <p:spPr>
          <a:xfrm>
            <a:off x="720642" y="4652962"/>
            <a:ext cx="1374881" cy="4476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457200">
              <a:lnSpc>
                <a:spcPts val="3000"/>
              </a:lnSpc>
              <a:spcBef>
                <a:spcPts val="1200"/>
              </a:spcBef>
              <a:defRPr sz="1300" spc="0">
                <a:solidFill>
                  <a:srgbClr val="4C0F00"/>
                </a:solidFill>
                <a:latin typeface="Times"/>
                <a:ea typeface="Times"/>
                <a:cs typeface="Times"/>
                <a:sym typeface="Times"/>
              </a:defRPr>
            </a:lvl1pPr>
          </a:lstStyle>
          <a:p>
            <a:r>
              <a:t>Lucas and Kanade </a:t>
            </a:r>
          </a:p>
        </p:txBody>
      </p:sp>
      <p:pic>
        <p:nvPicPr>
          <p:cNvPr id="273" name="Screen Shot 2019-04-09 at 10.21.11 AM.png" descr="Screen Shot 2019-04-09 at 10.21.11 AM.png"/>
          <p:cNvPicPr>
            <a:picLocks noChangeAspect="1"/>
          </p:cNvPicPr>
          <p:nvPr/>
        </p:nvPicPr>
        <p:blipFill>
          <a:blip r:embed="rId4">
            <a:extLst/>
          </a:blip>
          <a:stretch>
            <a:fillRect/>
          </a:stretch>
        </p:blipFill>
        <p:spPr>
          <a:xfrm>
            <a:off x="2876152" y="8072635"/>
            <a:ext cx="8063833" cy="1219202"/>
          </a:xfrm>
          <a:prstGeom prst="rect">
            <a:avLst/>
          </a:prstGeom>
          <a:ln w="12700">
            <a:miter lim="400000"/>
          </a:ln>
        </p:spPr>
      </p:pic>
      <p:sp>
        <p:nvSpPr>
          <p:cNvPr id="274" name="image gradient or Jacobian at (xi + u)："/>
          <p:cNvSpPr txBox="1"/>
          <p:nvPr/>
        </p:nvSpPr>
        <p:spPr>
          <a:xfrm>
            <a:off x="341299" y="7782520"/>
            <a:ext cx="6417210" cy="1092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spcBef>
                <a:spcPts val="1800"/>
              </a:spcBef>
              <a:defRPr spc="0">
                <a:latin typeface="Iowan Old Style"/>
                <a:ea typeface="Iowan Old Style"/>
                <a:cs typeface="Iowan Old Style"/>
                <a:sym typeface="Iowan Old Style"/>
              </a:defRPr>
            </a:pPr>
            <a:r>
              <a:t>image gradient or </a:t>
            </a:r>
            <a:r>
              <a:rPr b="1">
                <a:solidFill>
                  <a:srgbClr val="3E6169"/>
                </a:solidFill>
              </a:rPr>
              <a:t>Jacobian</a:t>
            </a:r>
            <a:r>
              <a:t> at (x</a:t>
            </a:r>
            <a:r>
              <a:rPr sz="900" baseline="-16072"/>
              <a:t>i </a:t>
            </a:r>
            <a:r>
              <a:t>+ u)：</a:t>
            </a:r>
            <a:br/>
            <a:endParaRPr/>
          </a:p>
        </p:txBody>
      </p:sp>
      <p:pic>
        <p:nvPicPr>
          <p:cNvPr id="275" name="Screen Shot 2019-04-09 at 10.22.33 AM.png" descr="Screen Shot 2019-04-09 at 10.22.33 AM.png"/>
          <p:cNvPicPr>
            <a:picLocks noChangeAspect="1"/>
          </p:cNvPicPr>
          <p:nvPr/>
        </p:nvPicPr>
        <p:blipFill>
          <a:blip r:embed="rId5">
            <a:extLst/>
          </a:blip>
          <a:stretch>
            <a:fillRect/>
          </a:stretch>
        </p:blipFill>
        <p:spPr>
          <a:xfrm>
            <a:off x="8718846" y="6614914"/>
            <a:ext cx="4089125" cy="898508"/>
          </a:xfrm>
          <a:prstGeom prst="rect">
            <a:avLst/>
          </a:prstGeom>
          <a:ln w="12700">
            <a:miter lim="400000"/>
          </a:ln>
        </p:spPr>
      </p:pic>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 name="Line"/>
          <p:cNvSpPr txBox="1">
            <a:spLocks noGrp="1"/>
          </p:cNvSpPr>
          <p:nvPr>
            <p:ph type="body" sz="quarter" idx="1"/>
          </p:nvPr>
        </p:nvSpPr>
        <p:spPr>
          <a:prstGeom prst="rect">
            <a:avLst/>
          </a:prstGeom>
        </p:spPr>
        <p:txBody>
          <a:bodyPr>
            <a:normAutofit fontScale="25000" lnSpcReduction="20000"/>
          </a:bodyPr>
          <a:lstStyle/>
          <a:p>
            <a:pPr marL="0" indent="0" defTabSz="182880">
              <a:spcBef>
                <a:spcPts val="0"/>
              </a:spcBef>
              <a:buSzTx/>
              <a:buNone/>
              <a:defRPr sz="480">
                <a:solidFill>
                  <a:srgbClr val="000000"/>
                </a:solidFill>
                <a:latin typeface="+mj-lt"/>
                <a:ea typeface="+mj-ea"/>
                <a:cs typeface="+mj-cs"/>
                <a:sym typeface="Helvetica"/>
              </a:defRPr>
            </a:pPr>
            <a:endParaRPr/>
          </a:p>
        </p:txBody>
      </p:sp>
      <p:sp>
        <p:nvSpPr>
          <p:cNvPr id="278" name="Title"/>
          <p:cNvSpPr txBox="1">
            <a:spLocks noGrp="1"/>
          </p:cNvSpPr>
          <p:nvPr>
            <p:ph type="title"/>
          </p:nvPr>
        </p:nvSpPr>
        <p:spPr>
          <a:prstGeom prst="rect">
            <a:avLst/>
          </a:prstGeom>
        </p:spPr>
        <p:txBody>
          <a:bodyPr/>
          <a:lstStyle>
            <a:lvl1pPr algn="ctr" defTabSz="233679">
              <a:lnSpc>
                <a:spcPct val="80000"/>
              </a:lnSpc>
              <a:spcBef>
                <a:spcPts val="0"/>
              </a:spcBef>
              <a:defRPr sz="4800">
                <a:solidFill>
                  <a:srgbClr val="5C5C5C"/>
                </a:solidFill>
              </a:defRPr>
            </a:lvl1pPr>
          </a:lstStyle>
          <a:p>
            <a:r>
              <a:t>Incremental refinement </a:t>
            </a:r>
          </a:p>
        </p:txBody>
      </p:sp>
      <p:sp>
        <p:nvSpPr>
          <p:cNvPr id="279" name="optical flow constraint or brightness constancy constraint equation"/>
          <p:cNvSpPr txBox="1"/>
          <p:nvPr/>
        </p:nvSpPr>
        <p:spPr>
          <a:xfrm>
            <a:off x="533662" y="1917699"/>
            <a:ext cx="10793414" cy="584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spcBef>
                <a:spcPts val="1800"/>
              </a:spcBef>
              <a:defRPr spc="0">
                <a:latin typeface="Iowan Old Style"/>
                <a:ea typeface="Iowan Old Style"/>
                <a:cs typeface="Iowan Old Style"/>
                <a:sym typeface="Iowan Old Style"/>
              </a:defRPr>
            </a:lvl1pPr>
          </a:lstStyle>
          <a:p>
            <a:r>
              <a:t>optical flow constraint or brightness constancy constraint equation </a:t>
            </a:r>
          </a:p>
        </p:txBody>
      </p:sp>
      <p:sp>
        <p:nvSpPr>
          <p:cNvPr id="280" name="Ix and Iy denote is spatial derivatives, and It is called the temporal derivative.…"/>
          <p:cNvSpPr txBox="1"/>
          <p:nvPr/>
        </p:nvSpPr>
        <p:spPr>
          <a:xfrm>
            <a:off x="624817" y="4279658"/>
            <a:ext cx="11808484" cy="16260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p>
            <a:pPr>
              <a:spcBef>
                <a:spcPts val="1800"/>
              </a:spcBef>
              <a:defRPr spc="0">
                <a:latin typeface="Iowan Old Style"/>
                <a:ea typeface="Iowan Old Style"/>
                <a:cs typeface="Iowan Old Style"/>
                <a:sym typeface="Iowan Old Style"/>
              </a:defRPr>
            </a:pPr>
            <a:r>
              <a:rPr dirty="0"/>
              <a:t>I</a:t>
            </a:r>
            <a:r>
              <a:rPr baseline="-16072" dirty="0"/>
              <a:t>x </a:t>
            </a:r>
            <a:r>
              <a:rPr dirty="0"/>
              <a:t>and </a:t>
            </a:r>
            <a:r>
              <a:rPr dirty="0" err="1"/>
              <a:t>I</a:t>
            </a:r>
            <a:r>
              <a:rPr baseline="-16072" dirty="0" err="1"/>
              <a:t>y</a:t>
            </a:r>
            <a:r>
              <a:rPr baseline="-16072" dirty="0"/>
              <a:t> </a:t>
            </a:r>
            <a:r>
              <a:rPr dirty="0"/>
              <a:t>denote is spatial derivatives, and I</a:t>
            </a:r>
            <a:r>
              <a:rPr baseline="-16072" dirty="0"/>
              <a:t>t </a:t>
            </a:r>
            <a:r>
              <a:rPr dirty="0"/>
              <a:t>is called the temporal derivative.</a:t>
            </a:r>
          </a:p>
          <a:p>
            <a:pPr>
              <a:spcBef>
                <a:spcPts val="1800"/>
              </a:spcBef>
              <a:defRPr spc="0">
                <a:latin typeface="Iowan Old Style"/>
                <a:ea typeface="Iowan Old Style"/>
                <a:cs typeface="Iowan Old Style"/>
                <a:sym typeface="Iowan Old Style"/>
              </a:defRPr>
            </a:pPr>
            <a:r>
              <a:rPr dirty="0"/>
              <a:t>When squared and summed or integrated over a region, it can be used to compute optic flow</a:t>
            </a:r>
          </a:p>
        </p:txBody>
      </p:sp>
      <p:pic>
        <p:nvPicPr>
          <p:cNvPr id="281" name="Screen Shot 2019-04-09 at 10.49.47 AM.png" descr="Screen Shot 2019-04-09 at 10.49.47 AM.png"/>
          <p:cNvPicPr>
            <a:picLocks noChangeAspect="1"/>
          </p:cNvPicPr>
          <p:nvPr/>
        </p:nvPicPr>
        <p:blipFill>
          <a:blip r:embed="rId2">
            <a:extLst/>
          </a:blip>
          <a:stretch>
            <a:fillRect/>
          </a:stretch>
        </p:blipFill>
        <p:spPr>
          <a:xfrm>
            <a:off x="119603" y="2611233"/>
            <a:ext cx="5624710" cy="1483134"/>
          </a:xfrm>
          <a:prstGeom prst="rect">
            <a:avLst/>
          </a:prstGeom>
          <a:ln w="12700">
            <a:miter lim="400000"/>
          </a:ln>
        </p:spPr>
      </p:pic>
      <p:sp>
        <p:nvSpPr>
          <p:cNvPr id="282" name="associated normal equations"/>
          <p:cNvSpPr txBox="1"/>
          <p:nvPr/>
        </p:nvSpPr>
        <p:spPr>
          <a:xfrm>
            <a:off x="628432" y="6235698"/>
            <a:ext cx="4607050" cy="584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spcBef>
                <a:spcPts val="1800"/>
              </a:spcBef>
              <a:defRPr spc="0">
                <a:latin typeface="Iowan Old Style"/>
                <a:ea typeface="Iowan Old Style"/>
                <a:cs typeface="Iowan Old Style"/>
                <a:sym typeface="Iowan Old Style"/>
              </a:defRPr>
            </a:lvl1pPr>
          </a:lstStyle>
          <a:p>
            <a:r>
              <a:t>associated normal equations</a:t>
            </a:r>
          </a:p>
        </p:txBody>
      </p:sp>
      <p:pic>
        <p:nvPicPr>
          <p:cNvPr id="283" name="Screen Shot 2019-04-09 at 10.53.17 AM.png" descr="Screen Shot 2019-04-09 at 10.53.17 AM.png"/>
          <p:cNvPicPr>
            <a:picLocks noChangeAspect="1"/>
          </p:cNvPicPr>
          <p:nvPr/>
        </p:nvPicPr>
        <p:blipFill>
          <a:blip r:embed="rId3">
            <a:extLst/>
          </a:blip>
          <a:stretch>
            <a:fillRect/>
          </a:stretch>
        </p:blipFill>
        <p:spPr>
          <a:xfrm>
            <a:off x="4158244" y="7175499"/>
            <a:ext cx="5869248" cy="2103673"/>
          </a:xfrm>
          <a:prstGeom prst="rect">
            <a:avLst/>
          </a:prstGeom>
          <a:ln w="12700">
            <a:miter lim="400000"/>
          </a:ln>
        </p:spPr>
      </p:pic>
      <p:sp>
        <p:nvSpPr>
          <p:cNvPr id="284" name="Hessian"/>
          <p:cNvSpPr txBox="1"/>
          <p:nvPr/>
        </p:nvSpPr>
        <p:spPr>
          <a:xfrm>
            <a:off x="798230" y="8227336"/>
            <a:ext cx="1468116" cy="584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spcBef>
                <a:spcPts val="1800"/>
              </a:spcBef>
              <a:defRPr spc="0">
                <a:latin typeface="Iowan Old Style"/>
                <a:ea typeface="Iowan Old Style"/>
                <a:cs typeface="Iowan Old Style"/>
                <a:sym typeface="Iowan Old Style"/>
              </a:defRPr>
            </a:lvl1pPr>
          </a:lstStyle>
          <a:p>
            <a:r>
              <a:t>Hessian </a:t>
            </a:r>
          </a:p>
        </p:txBody>
      </p:sp>
      <p:pic>
        <p:nvPicPr>
          <p:cNvPr id="285" name="Picture 2" descr="Picture 2"/>
          <p:cNvPicPr>
            <a:picLocks noChangeAspect="1"/>
          </p:cNvPicPr>
          <p:nvPr/>
        </p:nvPicPr>
        <p:blipFill>
          <a:blip r:embed="rId4">
            <a:extLst/>
          </a:blip>
          <a:srcRect b="76407"/>
          <a:stretch>
            <a:fillRect/>
          </a:stretch>
        </p:blipFill>
        <p:spPr>
          <a:xfrm>
            <a:off x="5597292" y="2611233"/>
            <a:ext cx="7061623" cy="1617998"/>
          </a:xfrm>
          <a:prstGeom prst="rect">
            <a:avLst/>
          </a:prstGeom>
          <a:ln w="12700">
            <a:miter lim="400000"/>
          </a:ln>
        </p:spPr>
      </p:pic>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Body"/>
          <p:cNvSpPr txBox="1">
            <a:spLocks noGrp="1"/>
          </p:cNvSpPr>
          <p:nvPr>
            <p:ph type="body" sz="quarter" idx="1"/>
          </p:nvPr>
        </p:nvSpPr>
        <p:spPr>
          <a:prstGeom prst="rect">
            <a:avLst/>
          </a:prstGeom>
        </p:spPr>
        <p:txBody>
          <a:bodyPr>
            <a:normAutofit fontScale="25000" lnSpcReduction="20000"/>
          </a:bodyPr>
          <a:lstStyle/>
          <a:p>
            <a:pPr marL="187960" indent="-187960" defTabSz="233679">
              <a:spcBef>
                <a:spcPts val="700"/>
              </a:spcBef>
              <a:defRPr sz="1280"/>
            </a:pPr>
            <a:endParaRPr/>
          </a:p>
        </p:txBody>
      </p:sp>
      <p:sp>
        <p:nvSpPr>
          <p:cNvPr id="288" name="Incremental refinement"/>
          <p:cNvSpPr txBox="1">
            <a:spLocks noGrp="1"/>
          </p:cNvSpPr>
          <p:nvPr>
            <p:ph type="title"/>
          </p:nvPr>
        </p:nvSpPr>
        <p:spPr>
          <a:prstGeom prst="rect">
            <a:avLst/>
          </a:prstGeom>
        </p:spPr>
        <p:txBody>
          <a:bodyPr/>
          <a:lstStyle>
            <a:lvl1pPr algn="ctr" defTabSz="233679">
              <a:lnSpc>
                <a:spcPct val="80000"/>
              </a:lnSpc>
              <a:spcBef>
                <a:spcPts val="0"/>
              </a:spcBef>
              <a:defRPr sz="4800">
                <a:solidFill>
                  <a:srgbClr val="5C5C5C"/>
                </a:solidFill>
              </a:defRPr>
            </a:lvl1pPr>
          </a:lstStyle>
          <a:p>
            <a:r>
              <a:t>Incremental refinement </a:t>
            </a:r>
          </a:p>
        </p:txBody>
      </p:sp>
      <p:pic>
        <p:nvPicPr>
          <p:cNvPr id="289" name="Picture 2" descr="Picture 2"/>
          <p:cNvPicPr>
            <a:picLocks noChangeAspect="1"/>
          </p:cNvPicPr>
          <p:nvPr/>
        </p:nvPicPr>
        <p:blipFill>
          <a:blip r:embed="rId2">
            <a:extLst/>
          </a:blip>
          <a:stretch>
            <a:fillRect/>
          </a:stretch>
        </p:blipFill>
        <p:spPr>
          <a:xfrm>
            <a:off x="3077257" y="2095155"/>
            <a:ext cx="6448426" cy="2895601"/>
          </a:xfrm>
          <a:prstGeom prst="rect">
            <a:avLst/>
          </a:prstGeom>
          <a:ln w="12700">
            <a:miter lim="400000"/>
          </a:ln>
        </p:spPr>
      </p:pic>
      <p:pic>
        <p:nvPicPr>
          <p:cNvPr id="290" name="Picture 3" descr="Picture 3"/>
          <p:cNvPicPr>
            <a:picLocks noChangeAspect="1"/>
          </p:cNvPicPr>
          <p:nvPr/>
        </p:nvPicPr>
        <p:blipFill>
          <a:blip r:embed="rId3">
            <a:extLst/>
          </a:blip>
          <a:stretch>
            <a:fillRect/>
          </a:stretch>
        </p:blipFill>
        <p:spPr>
          <a:xfrm>
            <a:off x="3601781" y="5805629"/>
            <a:ext cx="5133976" cy="2705101"/>
          </a:xfrm>
          <a:prstGeom prst="rect">
            <a:avLst/>
          </a:prstGeom>
          <a:ln w="12700">
            <a:miter lim="400000"/>
          </a:ln>
        </p:spPr>
      </p:pic>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 name="Line"/>
          <p:cNvSpPr txBox="1">
            <a:spLocks noGrp="1"/>
          </p:cNvSpPr>
          <p:nvPr>
            <p:ph type="body" sz="quarter" idx="1"/>
          </p:nvPr>
        </p:nvSpPr>
        <p:spPr>
          <a:xfrm>
            <a:off x="571500" y="1574800"/>
            <a:ext cx="11861800" cy="1271"/>
          </a:xfrm>
          <a:prstGeom prst="rect">
            <a:avLst/>
          </a:prstGeom>
        </p:spPr>
        <p:txBody>
          <a:bodyPr>
            <a:normAutofit fontScale="25000" lnSpcReduction="20000"/>
          </a:bodyPr>
          <a:lstStyle/>
          <a:p>
            <a:pPr marL="0" indent="0" defTabSz="182880">
              <a:spcBef>
                <a:spcPts val="0"/>
              </a:spcBef>
              <a:buSzTx/>
              <a:buNone/>
              <a:defRPr sz="480">
                <a:solidFill>
                  <a:srgbClr val="000000"/>
                </a:solidFill>
                <a:latin typeface="+mj-lt"/>
                <a:ea typeface="+mj-ea"/>
                <a:cs typeface="+mj-cs"/>
                <a:sym typeface="Helvetica"/>
              </a:defRPr>
            </a:pPr>
            <a:endParaRPr/>
          </a:p>
        </p:txBody>
      </p:sp>
      <p:sp>
        <p:nvSpPr>
          <p:cNvPr id="293" name="Title"/>
          <p:cNvSpPr txBox="1">
            <a:spLocks noGrp="1"/>
          </p:cNvSpPr>
          <p:nvPr>
            <p:ph type="title"/>
          </p:nvPr>
        </p:nvSpPr>
        <p:spPr>
          <a:prstGeom prst="rect">
            <a:avLst/>
          </a:prstGeom>
        </p:spPr>
        <p:txBody>
          <a:bodyPr/>
          <a:lstStyle>
            <a:lvl1pPr algn="ctr" defTabSz="233679">
              <a:lnSpc>
                <a:spcPct val="80000"/>
              </a:lnSpc>
              <a:spcBef>
                <a:spcPts val="0"/>
              </a:spcBef>
              <a:defRPr sz="4800">
                <a:solidFill>
                  <a:srgbClr val="5C5C5C"/>
                </a:solidFill>
              </a:defRPr>
            </a:lvl1pPr>
          </a:lstStyle>
          <a:p>
            <a:r>
              <a:t>Incremental refinement </a:t>
            </a:r>
          </a:p>
        </p:txBody>
      </p:sp>
      <p:sp>
        <p:nvSpPr>
          <p:cNvPr id="294" name="optical flow constraint or brightness constancy constraint equation"/>
          <p:cNvSpPr txBox="1"/>
          <p:nvPr/>
        </p:nvSpPr>
        <p:spPr>
          <a:xfrm>
            <a:off x="533662" y="1917699"/>
            <a:ext cx="10793414" cy="584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spcBef>
                <a:spcPts val="1800"/>
              </a:spcBef>
              <a:defRPr spc="0">
                <a:latin typeface="Iowan Old Style"/>
                <a:ea typeface="Iowan Old Style"/>
                <a:cs typeface="Iowan Old Style"/>
                <a:sym typeface="Iowan Old Style"/>
              </a:defRPr>
            </a:lvl1pPr>
          </a:lstStyle>
          <a:p>
            <a:r>
              <a:t>optical flow constraint or brightness constancy constraint equation </a:t>
            </a:r>
          </a:p>
        </p:txBody>
      </p:sp>
      <p:sp>
        <p:nvSpPr>
          <p:cNvPr id="295" name="Ix and Iy denote is spatial derivatives, and It is called the temporal derivative.…"/>
          <p:cNvSpPr txBox="1"/>
          <p:nvPr/>
        </p:nvSpPr>
        <p:spPr>
          <a:xfrm>
            <a:off x="624816" y="4203700"/>
            <a:ext cx="11818096" cy="1778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spcBef>
                <a:spcPts val="1800"/>
              </a:spcBef>
              <a:defRPr spc="0">
                <a:latin typeface="Iowan Old Style"/>
                <a:ea typeface="Iowan Old Style"/>
                <a:cs typeface="Iowan Old Style"/>
                <a:sym typeface="Iowan Old Style"/>
              </a:defRPr>
            </a:pPr>
            <a:r>
              <a:t>I</a:t>
            </a:r>
            <a:r>
              <a:rPr sz="900" baseline="-16072"/>
              <a:t>x </a:t>
            </a:r>
            <a:r>
              <a:t>and I</a:t>
            </a:r>
            <a:r>
              <a:rPr sz="900" baseline="-16072"/>
              <a:t>y </a:t>
            </a:r>
            <a:r>
              <a:t>denote is spatial derivatives, and I</a:t>
            </a:r>
            <a:r>
              <a:rPr sz="900" baseline="-16072"/>
              <a:t>t </a:t>
            </a:r>
            <a:r>
              <a:t>is called the temporal derivative.</a:t>
            </a:r>
          </a:p>
          <a:p>
            <a:pPr>
              <a:spcBef>
                <a:spcPts val="1800"/>
              </a:spcBef>
              <a:defRPr spc="0">
                <a:latin typeface="Iowan Old Style"/>
                <a:ea typeface="Iowan Old Style"/>
                <a:cs typeface="Iowan Old Style"/>
                <a:sym typeface="Iowan Old Style"/>
              </a:defRPr>
            </a:pPr>
            <a:r>
              <a:t>When squared and summed or integrated over a region, it can be used to compute optic flow</a:t>
            </a:r>
          </a:p>
        </p:txBody>
      </p:sp>
      <p:pic>
        <p:nvPicPr>
          <p:cNvPr id="296" name="Screen Shot 2019-04-09 at 10.49.47 AM.png" descr="Screen Shot 2019-04-09 at 10.49.47 AM.png"/>
          <p:cNvPicPr>
            <a:picLocks noChangeAspect="1"/>
          </p:cNvPicPr>
          <p:nvPr/>
        </p:nvPicPr>
        <p:blipFill>
          <a:blip r:embed="rId2">
            <a:extLst/>
          </a:blip>
          <a:stretch>
            <a:fillRect/>
          </a:stretch>
        </p:blipFill>
        <p:spPr>
          <a:xfrm>
            <a:off x="119603" y="2611233"/>
            <a:ext cx="5624710" cy="1483134"/>
          </a:xfrm>
          <a:prstGeom prst="rect">
            <a:avLst/>
          </a:prstGeom>
          <a:ln w="12700">
            <a:miter lim="400000"/>
          </a:ln>
        </p:spPr>
      </p:pic>
      <p:sp>
        <p:nvSpPr>
          <p:cNvPr id="297" name="associated normal equations"/>
          <p:cNvSpPr txBox="1"/>
          <p:nvPr/>
        </p:nvSpPr>
        <p:spPr>
          <a:xfrm>
            <a:off x="628432" y="6235698"/>
            <a:ext cx="4607050" cy="584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spcBef>
                <a:spcPts val="1800"/>
              </a:spcBef>
              <a:defRPr spc="0">
                <a:latin typeface="Iowan Old Style"/>
                <a:ea typeface="Iowan Old Style"/>
                <a:cs typeface="Iowan Old Style"/>
                <a:sym typeface="Iowan Old Style"/>
              </a:defRPr>
            </a:lvl1pPr>
          </a:lstStyle>
          <a:p>
            <a:r>
              <a:t>associated normal equations</a:t>
            </a:r>
          </a:p>
        </p:txBody>
      </p:sp>
      <p:pic>
        <p:nvPicPr>
          <p:cNvPr id="298" name="Screen Shot 2019-04-09 at 10.53.17 AM.png" descr="Screen Shot 2019-04-09 at 10.53.17 AM.png"/>
          <p:cNvPicPr>
            <a:picLocks noChangeAspect="1"/>
          </p:cNvPicPr>
          <p:nvPr/>
        </p:nvPicPr>
        <p:blipFill>
          <a:blip r:embed="rId3">
            <a:extLst/>
          </a:blip>
          <a:stretch>
            <a:fillRect/>
          </a:stretch>
        </p:blipFill>
        <p:spPr>
          <a:xfrm>
            <a:off x="3796307" y="7467600"/>
            <a:ext cx="5869248" cy="2103673"/>
          </a:xfrm>
          <a:prstGeom prst="rect">
            <a:avLst/>
          </a:prstGeom>
          <a:ln w="12700">
            <a:miter lim="400000"/>
          </a:ln>
        </p:spPr>
      </p:pic>
      <p:sp>
        <p:nvSpPr>
          <p:cNvPr id="299" name="Hessian"/>
          <p:cNvSpPr txBox="1"/>
          <p:nvPr/>
        </p:nvSpPr>
        <p:spPr>
          <a:xfrm>
            <a:off x="798230" y="8227336"/>
            <a:ext cx="1468116" cy="584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spcBef>
                <a:spcPts val="1800"/>
              </a:spcBef>
              <a:defRPr spc="0">
                <a:latin typeface="Iowan Old Style"/>
                <a:ea typeface="Iowan Old Style"/>
                <a:cs typeface="Iowan Old Style"/>
                <a:sym typeface="Iowan Old Style"/>
              </a:defRPr>
            </a:lvl1pPr>
          </a:lstStyle>
          <a:p>
            <a:r>
              <a:t>Hessian </a:t>
            </a:r>
          </a:p>
        </p:txBody>
      </p:sp>
      <p:pic>
        <p:nvPicPr>
          <p:cNvPr id="300" name="Picture 2" descr="Picture 2"/>
          <p:cNvPicPr>
            <a:picLocks noChangeAspect="1"/>
          </p:cNvPicPr>
          <p:nvPr/>
        </p:nvPicPr>
        <p:blipFill>
          <a:blip r:embed="rId4">
            <a:extLst/>
          </a:blip>
          <a:srcRect b="76407"/>
          <a:stretch>
            <a:fillRect/>
          </a:stretch>
        </p:blipFill>
        <p:spPr>
          <a:xfrm>
            <a:off x="5597292" y="2611233"/>
            <a:ext cx="7061623" cy="1617998"/>
          </a:xfrm>
          <a:prstGeom prst="rect">
            <a:avLst/>
          </a:prstGeom>
          <a:ln w="12700">
            <a:miter lim="400000"/>
          </a:ln>
        </p:spPr>
      </p:pic>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 name="Line"/>
          <p:cNvSpPr txBox="1">
            <a:spLocks noGrp="1"/>
          </p:cNvSpPr>
          <p:nvPr>
            <p:ph type="body" sz="quarter" idx="1"/>
          </p:nvPr>
        </p:nvSpPr>
        <p:spPr>
          <a:prstGeom prst="rect">
            <a:avLst/>
          </a:prstGeom>
        </p:spPr>
        <p:txBody>
          <a:bodyPr>
            <a:normAutofit fontScale="25000" lnSpcReduction="20000"/>
          </a:bodyPr>
          <a:lstStyle/>
          <a:p>
            <a:pPr marL="0" indent="0" defTabSz="182880">
              <a:spcBef>
                <a:spcPts val="0"/>
              </a:spcBef>
              <a:buSzTx/>
              <a:buNone/>
              <a:defRPr sz="480">
                <a:solidFill>
                  <a:srgbClr val="000000"/>
                </a:solidFill>
                <a:latin typeface="+mj-lt"/>
                <a:ea typeface="+mj-ea"/>
                <a:cs typeface="+mj-cs"/>
                <a:sym typeface="Helvetica"/>
              </a:defRPr>
            </a:pPr>
            <a:endParaRPr/>
          </a:p>
        </p:txBody>
      </p:sp>
      <p:sp>
        <p:nvSpPr>
          <p:cNvPr id="303" name="Jacobian"/>
          <p:cNvSpPr txBox="1">
            <a:spLocks noGrp="1"/>
          </p:cNvSpPr>
          <p:nvPr>
            <p:ph type="title"/>
          </p:nvPr>
        </p:nvSpPr>
        <p:spPr>
          <a:prstGeom prst="rect">
            <a:avLst/>
          </a:prstGeom>
        </p:spPr>
        <p:txBody>
          <a:bodyPr/>
          <a:lstStyle>
            <a:lvl1pPr algn="ctr" defTabSz="233679">
              <a:lnSpc>
                <a:spcPct val="80000"/>
              </a:lnSpc>
              <a:spcBef>
                <a:spcPts val="0"/>
              </a:spcBef>
              <a:defRPr sz="4800">
                <a:solidFill>
                  <a:srgbClr val="5C5C5C"/>
                </a:solidFill>
              </a:defRPr>
            </a:lvl1pPr>
          </a:lstStyle>
          <a:p>
            <a:r>
              <a:t>Jacobian</a:t>
            </a:r>
          </a:p>
        </p:txBody>
      </p:sp>
      <p:pic>
        <p:nvPicPr>
          <p:cNvPr id="304" name="Screen Shot 2019-04-09 at 11.43.47 AM.png" descr="Screen Shot 2019-04-09 at 11.43.47 AM.png"/>
          <p:cNvPicPr>
            <a:picLocks noChangeAspect="1"/>
          </p:cNvPicPr>
          <p:nvPr/>
        </p:nvPicPr>
        <p:blipFill>
          <a:blip r:embed="rId2">
            <a:extLst/>
          </a:blip>
          <a:stretch>
            <a:fillRect/>
          </a:stretch>
        </p:blipFill>
        <p:spPr>
          <a:xfrm>
            <a:off x="6513552" y="1701800"/>
            <a:ext cx="6365291" cy="3226726"/>
          </a:xfrm>
          <a:prstGeom prst="rect">
            <a:avLst/>
          </a:prstGeom>
          <a:ln w="12700">
            <a:miter lim="400000"/>
          </a:ln>
        </p:spPr>
      </p:pic>
      <p:pic>
        <p:nvPicPr>
          <p:cNvPr id="305" name="Screen Shot 2019-04-09 at 11.47.02 AM.png" descr="Screen Shot 2019-04-09 at 11.47.02 AM.png"/>
          <p:cNvPicPr>
            <a:picLocks noChangeAspect="1"/>
          </p:cNvPicPr>
          <p:nvPr/>
        </p:nvPicPr>
        <p:blipFill>
          <a:blip r:embed="rId3">
            <a:extLst/>
          </a:blip>
          <a:stretch>
            <a:fillRect/>
          </a:stretch>
        </p:blipFill>
        <p:spPr>
          <a:xfrm>
            <a:off x="639840" y="3605259"/>
            <a:ext cx="6085998" cy="2881709"/>
          </a:xfrm>
          <a:prstGeom prst="rect">
            <a:avLst/>
          </a:prstGeom>
          <a:ln w="12700">
            <a:miter lim="400000"/>
          </a:ln>
        </p:spPr>
      </p:pic>
      <p:sp>
        <p:nvSpPr>
          <p:cNvPr id="306" name="Jacobian matrix or derivative matrix"/>
          <p:cNvSpPr txBox="1"/>
          <p:nvPr/>
        </p:nvSpPr>
        <p:spPr>
          <a:xfrm>
            <a:off x="780800" y="2057399"/>
            <a:ext cx="5804075" cy="584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spcBef>
                <a:spcPts val="1800"/>
              </a:spcBef>
              <a:defRPr spc="0">
                <a:latin typeface="Iowan Old Style"/>
                <a:ea typeface="Iowan Old Style"/>
                <a:cs typeface="Iowan Old Style"/>
                <a:sym typeface="Iowan Old Style"/>
              </a:defRPr>
            </a:lvl1pPr>
          </a:lstStyle>
          <a:p>
            <a:r>
              <a:t>Jacobian matrix or derivative matrix</a:t>
            </a:r>
          </a:p>
        </p:txBody>
      </p:sp>
      <p:pic>
        <p:nvPicPr>
          <p:cNvPr id="307" name="Screen Shot 2019-04-09 at 11.48.00 AM.png" descr="Screen Shot 2019-04-09 at 11.48.00 AM.png"/>
          <p:cNvPicPr>
            <a:picLocks noChangeAspect="1"/>
          </p:cNvPicPr>
          <p:nvPr/>
        </p:nvPicPr>
        <p:blipFill>
          <a:blip r:embed="rId4">
            <a:extLst/>
          </a:blip>
          <a:stretch>
            <a:fillRect/>
          </a:stretch>
        </p:blipFill>
        <p:spPr>
          <a:xfrm>
            <a:off x="711037" y="6841025"/>
            <a:ext cx="8816996" cy="2816542"/>
          </a:xfrm>
          <a:prstGeom prst="rect">
            <a:avLst/>
          </a:prstGeom>
          <a:ln w="12700">
            <a:miter lim="400000"/>
          </a:ln>
        </p:spPr>
      </p:pic>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 name="Line"/>
          <p:cNvSpPr txBox="1">
            <a:spLocks noGrp="1"/>
          </p:cNvSpPr>
          <p:nvPr>
            <p:ph type="body" sz="quarter" idx="1"/>
          </p:nvPr>
        </p:nvSpPr>
        <p:spPr>
          <a:prstGeom prst="rect">
            <a:avLst/>
          </a:prstGeom>
        </p:spPr>
        <p:txBody>
          <a:bodyPr>
            <a:normAutofit fontScale="25000" lnSpcReduction="20000"/>
          </a:bodyPr>
          <a:lstStyle/>
          <a:p>
            <a:pPr marL="0" indent="0" defTabSz="182880">
              <a:spcBef>
                <a:spcPts val="0"/>
              </a:spcBef>
              <a:buSzTx/>
              <a:buNone/>
              <a:defRPr sz="480">
                <a:solidFill>
                  <a:srgbClr val="000000"/>
                </a:solidFill>
                <a:latin typeface="+mj-lt"/>
                <a:ea typeface="+mj-ea"/>
                <a:cs typeface="+mj-cs"/>
                <a:sym typeface="Helvetica"/>
              </a:defRPr>
            </a:pPr>
            <a:endParaRPr/>
          </a:p>
        </p:txBody>
      </p:sp>
      <p:sp>
        <p:nvSpPr>
          <p:cNvPr id="310" name="Hessian"/>
          <p:cNvSpPr txBox="1">
            <a:spLocks noGrp="1"/>
          </p:cNvSpPr>
          <p:nvPr>
            <p:ph type="title"/>
          </p:nvPr>
        </p:nvSpPr>
        <p:spPr>
          <a:prstGeom prst="rect">
            <a:avLst/>
          </a:prstGeom>
        </p:spPr>
        <p:txBody>
          <a:bodyPr/>
          <a:lstStyle>
            <a:lvl1pPr algn="ctr" defTabSz="233679">
              <a:lnSpc>
                <a:spcPct val="80000"/>
              </a:lnSpc>
              <a:spcBef>
                <a:spcPts val="0"/>
              </a:spcBef>
              <a:defRPr sz="4800">
                <a:solidFill>
                  <a:srgbClr val="5C5C5C"/>
                </a:solidFill>
              </a:defRPr>
            </a:lvl1pPr>
          </a:lstStyle>
          <a:p>
            <a:r>
              <a:t>Hessian </a:t>
            </a:r>
          </a:p>
        </p:txBody>
      </p:sp>
      <p:pic>
        <p:nvPicPr>
          <p:cNvPr id="311" name="Screen Shot 2019-04-09 at 11.49.07 AM.png" descr="Screen Shot 2019-04-09 at 11.49.07 AM.png"/>
          <p:cNvPicPr>
            <a:picLocks noChangeAspect="1"/>
          </p:cNvPicPr>
          <p:nvPr/>
        </p:nvPicPr>
        <p:blipFill>
          <a:blip r:embed="rId2">
            <a:extLst/>
          </a:blip>
          <a:stretch>
            <a:fillRect/>
          </a:stretch>
        </p:blipFill>
        <p:spPr>
          <a:xfrm>
            <a:off x="6618713" y="2426924"/>
            <a:ext cx="5952414" cy="2721521"/>
          </a:xfrm>
          <a:prstGeom prst="rect">
            <a:avLst/>
          </a:prstGeom>
          <a:ln w="12700">
            <a:miter lim="400000"/>
          </a:ln>
        </p:spPr>
      </p:pic>
      <p:pic>
        <p:nvPicPr>
          <p:cNvPr id="312" name="Screen Shot 2019-04-09 at 11.49.43 AM.png" descr="Screen Shot 2019-04-09 at 11.49.43 AM.png"/>
          <p:cNvPicPr>
            <a:picLocks noChangeAspect="1"/>
          </p:cNvPicPr>
          <p:nvPr/>
        </p:nvPicPr>
        <p:blipFill>
          <a:blip r:embed="rId3">
            <a:extLst/>
          </a:blip>
          <a:stretch>
            <a:fillRect/>
          </a:stretch>
        </p:blipFill>
        <p:spPr>
          <a:xfrm>
            <a:off x="992782" y="5963741"/>
            <a:ext cx="3990746" cy="3491901"/>
          </a:xfrm>
          <a:prstGeom prst="rect">
            <a:avLst/>
          </a:prstGeom>
          <a:ln w="12700">
            <a:miter lim="400000"/>
          </a:ln>
        </p:spPr>
      </p:pic>
      <p:pic>
        <p:nvPicPr>
          <p:cNvPr id="313" name="Screen Shot 2019-04-09 at 11.50.08 AM.png" descr="Screen Shot 2019-04-09 at 11.50.08 AM.png"/>
          <p:cNvPicPr>
            <a:picLocks noChangeAspect="1"/>
          </p:cNvPicPr>
          <p:nvPr/>
        </p:nvPicPr>
        <p:blipFill>
          <a:blip r:embed="rId4">
            <a:extLst/>
          </a:blip>
          <a:stretch>
            <a:fillRect/>
          </a:stretch>
        </p:blipFill>
        <p:spPr>
          <a:xfrm>
            <a:off x="5579664" y="6503190"/>
            <a:ext cx="6489703" cy="2413002"/>
          </a:xfrm>
          <a:prstGeom prst="rect">
            <a:avLst/>
          </a:prstGeom>
          <a:ln w="12700">
            <a:miter lim="400000"/>
          </a:ln>
        </p:spPr>
      </p:pic>
      <p:pic>
        <p:nvPicPr>
          <p:cNvPr id="314" name="Screen Shot 2019-04-09 at 10.53.17 AM.png" descr="Screen Shot 2019-04-09 at 10.53.17 AM.png"/>
          <p:cNvPicPr>
            <a:picLocks noChangeAspect="1"/>
          </p:cNvPicPr>
          <p:nvPr/>
        </p:nvPicPr>
        <p:blipFill>
          <a:blip r:embed="rId5">
            <a:extLst/>
          </a:blip>
          <a:stretch>
            <a:fillRect/>
          </a:stretch>
        </p:blipFill>
        <p:spPr>
          <a:xfrm>
            <a:off x="1256307" y="3363109"/>
            <a:ext cx="4821264" cy="1728054"/>
          </a:xfrm>
          <a:prstGeom prst="rect">
            <a:avLst/>
          </a:prstGeom>
          <a:ln w="12700">
            <a:miter lim="400000"/>
          </a:ln>
        </p:spPr>
      </p:pic>
      <p:pic>
        <p:nvPicPr>
          <p:cNvPr id="315" name="Line" descr="Line"/>
          <p:cNvPicPr>
            <a:picLocks noChangeAspect="1"/>
          </p:cNvPicPr>
          <p:nvPr/>
        </p:nvPicPr>
        <p:blipFill>
          <a:blip r:embed="rId6">
            <a:extLst/>
          </a:blip>
          <a:stretch>
            <a:fillRect/>
          </a:stretch>
        </p:blipFill>
        <p:spPr>
          <a:xfrm>
            <a:off x="3992726" y="4826000"/>
            <a:ext cx="1375284" cy="101600"/>
          </a:xfrm>
          <a:prstGeom prst="rect">
            <a:avLst/>
          </a:prstGeom>
          <a:ln w="12700">
            <a:miter lim="400000"/>
          </a:ln>
        </p:spPr>
      </p:pic>
      <p:sp>
        <p:nvSpPr>
          <p:cNvPr id="316" name="Jacobian of ▽f =Hessian matrix of f"/>
          <p:cNvSpPr txBox="1"/>
          <p:nvPr/>
        </p:nvSpPr>
        <p:spPr>
          <a:xfrm>
            <a:off x="786902" y="1880928"/>
            <a:ext cx="5830988" cy="609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spcBef>
                <a:spcPts val="1800"/>
              </a:spcBef>
              <a:defRPr spc="0">
                <a:latin typeface="Iowan Old Style"/>
                <a:ea typeface="Iowan Old Style"/>
                <a:cs typeface="Iowan Old Style"/>
                <a:sym typeface="Iowan Old Style"/>
              </a:defRPr>
            </a:lvl1pPr>
          </a:lstStyle>
          <a:p>
            <a:r>
              <a:t>Jacobian of ▽f =Hessian matrix of f</a:t>
            </a:r>
          </a:p>
        </p:txBody>
      </p:sp>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 name="Line"/>
          <p:cNvSpPr txBox="1">
            <a:spLocks noGrp="1"/>
          </p:cNvSpPr>
          <p:nvPr>
            <p:ph type="body" sz="quarter" idx="1"/>
          </p:nvPr>
        </p:nvSpPr>
        <p:spPr>
          <a:prstGeom prst="rect">
            <a:avLst/>
          </a:prstGeom>
        </p:spPr>
        <p:txBody>
          <a:bodyPr>
            <a:normAutofit fontScale="25000" lnSpcReduction="20000"/>
          </a:bodyPr>
          <a:lstStyle/>
          <a:p>
            <a:pPr marL="0" indent="0" defTabSz="182880">
              <a:spcBef>
                <a:spcPts val="0"/>
              </a:spcBef>
              <a:buSzTx/>
              <a:buNone/>
              <a:defRPr sz="480">
                <a:solidFill>
                  <a:srgbClr val="000000"/>
                </a:solidFill>
                <a:latin typeface="+mj-lt"/>
                <a:ea typeface="+mj-ea"/>
                <a:cs typeface="+mj-cs"/>
                <a:sym typeface="Helvetica"/>
              </a:defRPr>
            </a:pPr>
            <a:endParaRPr/>
          </a:p>
        </p:txBody>
      </p:sp>
      <p:pic>
        <p:nvPicPr>
          <p:cNvPr id="319" name="Screen Shot 2019-04-09 at 10.53.17 AM.png" descr="Screen Shot 2019-04-09 at 10.53.17 AM.png"/>
          <p:cNvPicPr>
            <a:picLocks noChangeAspect="1"/>
          </p:cNvPicPr>
          <p:nvPr/>
        </p:nvPicPr>
        <p:blipFill>
          <a:blip r:embed="rId2">
            <a:extLst/>
          </a:blip>
          <a:stretch>
            <a:fillRect/>
          </a:stretch>
        </p:blipFill>
        <p:spPr>
          <a:xfrm>
            <a:off x="1313557" y="2442991"/>
            <a:ext cx="5869249" cy="2103673"/>
          </a:xfrm>
          <a:prstGeom prst="rect">
            <a:avLst/>
          </a:prstGeom>
          <a:ln w="12700">
            <a:miter lim="400000"/>
          </a:ln>
        </p:spPr>
      </p:pic>
      <p:sp>
        <p:nvSpPr>
          <p:cNvPr id="320" name="gradient-weighted residual vector,"/>
          <p:cNvSpPr txBox="1"/>
          <p:nvPr/>
        </p:nvSpPr>
        <p:spPr>
          <a:xfrm>
            <a:off x="1019601" y="4279899"/>
            <a:ext cx="5589117" cy="584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spcBef>
                <a:spcPts val="1800"/>
              </a:spcBef>
              <a:defRPr spc="0">
                <a:latin typeface="Iowan Old Style"/>
                <a:ea typeface="Iowan Old Style"/>
                <a:cs typeface="Iowan Old Style"/>
                <a:sym typeface="Iowan Old Style"/>
              </a:defRPr>
            </a:lvl1pPr>
          </a:lstStyle>
          <a:p>
            <a:r>
              <a:t>gradient-weighted residual vector, </a:t>
            </a:r>
          </a:p>
        </p:txBody>
      </p:sp>
      <p:sp>
        <p:nvSpPr>
          <p:cNvPr id="321" name="hessian"/>
          <p:cNvSpPr txBox="1"/>
          <p:nvPr/>
        </p:nvSpPr>
        <p:spPr>
          <a:xfrm>
            <a:off x="851775" y="2969536"/>
            <a:ext cx="1320243" cy="584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a:latin typeface="Iowan Old Style"/>
                <a:ea typeface="Iowan Old Style"/>
                <a:cs typeface="Iowan Old Style"/>
                <a:sym typeface="Iowan Old Style"/>
              </a:defRPr>
            </a:lvl1pPr>
          </a:lstStyle>
          <a:p>
            <a:r>
              <a:t>hessian</a:t>
            </a:r>
          </a:p>
        </p:txBody>
      </p:sp>
      <p:pic>
        <p:nvPicPr>
          <p:cNvPr id="322" name="Screen Shot 2019-04-09 at 11.57.41 AM.png" descr="Screen Shot 2019-04-09 at 11.57.41 AM.png"/>
          <p:cNvPicPr>
            <a:picLocks noChangeAspect="1"/>
          </p:cNvPicPr>
          <p:nvPr/>
        </p:nvPicPr>
        <p:blipFill>
          <a:blip r:embed="rId3">
            <a:extLst/>
          </a:blip>
          <a:stretch>
            <a:fillRect/>
          </a:stretch>
        </p:blipFill>
        <p:spPr>
          <a:xfrm>
            <a:off x="1069141" y="5386644"/>
            <a:ext cx="4755702" cy="1252847"/>
          </a:xfrm>
          <a:prstGeom prst="rect">
            <a:avLst/>
          </a:prstGeom>
          <a:ln w="12700">
            <a:miter lim="400000"/>
          </a:ln>
        </p:spPr>
      </p:pic>
      <p:pic>
        <p:nvPicPr>
          <p:cNvPr id="323" name="Screen Shot 2019-04-09 at 11.58.45 AM.png" descr="Screen Shot 2019-04-09 at 11.58.45 AM.png"/>
          <p:cNvPicPr>
            <a:picLocks noChangeAspect="1"/>
          </p:cNvPicPr>
          <p:nvPr/>
        </p:nvPicPr>
        <p:blipFill>
          <a:blip r:embed="rId4">
            <a:extLst/>
          </a:blip>
          <a:stretch>
            <a:fillRect/>
          </a:stretch>
        </p:blipFill>
        <p:spPr>
          <a:xfrm>
            <a:off x="1852510" y="6831401"/>
            <a:ext cx="9299780" cy="1936517"/>
          </a:xfrm>
          <a:prstGeom prst="rect">
            <a:avLst/>
          </a:prstGeom>
          <a:ln w="12700">
            <a:miter lim="400000"/>
          </a:ln>
        </p:spPr>
      </p:pic>
      <p:sp>
        <p:nvSpPr>
          <p:cNvPr id="324" name="Ix and Iy denote spatial derivatives, and It is called the temporal derivative,"/>
          <p:cNvSpPr txBox="1"/>
          <p:nvPr/>
        </p:nvSpPr>
        <p:spPr>
          <a:xfrm>
            <a:off x="900895" y="8497759"/>
            <a:ext cx="10207923" cy="53347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spcBef>
                <a:spcPts val="1800"/>
              </a:spcBef>
              <a:defRPr spc="0">
                <a:latin typeface="Iowan Old Style"/>
                <a:ea typeface="Iowan Old Style"/>
                <a:cs typeface="Iowan Old Style"/>
                <a:sym typeface="Iowan Old Style"/>
              </a:defRPr>
            </a:pPr>
            <a:r>
              <a:rPr dirty="0"/>
              <a:t>I</a:t>
            </a:r>
            <a:r>
              <a:rPr baseline="-16072" dirty="0"/>
              <a:t>x </a:t>
            </a:r>
            <a:r>
              <a:rPr dirty="0"/>
              <a:t>and </a:t>
            </a:r>
            <a:r>
              <a:rPr dirty="0" err="1"/>
              <a:t>I</a:t>
            </a:r>
            <a:r>
              <a:rPr baseline="-16072" dirty="0" err="1"/>
              <a:t>y</a:t>
            </a:r>
            <a:r>
              <a:rPr baseline="-16072" dirty="0"/>
              <a:t> </a:t>
            </a:r>
            <a:r>
              <a:rPr dirty="0"/>
              <a:t>denote spatial derivatives, and I</a:t>
            </a:r>
            <a:r>
              <a:rPr baseline="-16072" dirty="0"/>
              <a:t>t </a:t>
            </a:r>
            <a:r>
              <a:rPr dirty="0"/>
              <a:t>is called the temporal derivative, </a:t>
            </a:r>
          </a:p>
        </p:txBody>
      </p:sp>
      <p:sp>
        <p:nvSpPr>
          <p:cNvPr id="325" name="Title"/>
          <p:cNvSpPr txBox="1">
            <a:spLocks noGrp="1"/>
          </p:cNvSpPr>
          <p:nvPr>
            <p:ph type="title"/>
          </p:nvPr>
        </p:nvSpPr>
        <p:spPr>
          <a:prstGeom prst="rect">
            <a:avLst/>
          </a:prstGeom>
        </p:spPr>
        <p:txBody>
          <a:bodyPr/>
          <a:lstStyle>
            <a:lvl1pPr algn="ctr" defTabSz="233679">
              <a:lnSpc>
                <a:spcPct val="80000"/>
              </a:lnSpc>
              <a:spcBef>
                <a:spcPts val="0"/>
              </a:spcBef>
              <a:defRPr sz="4800">
                <a:solidFill>
                  <a:srgbClr val="5C5C5C"/>
                </a:solidFill>
              </a:defRPr>
            </a:lvl1pPr>
          </a:lstStyle>
          <a:p>
            <a:r>
              <a:t>Incremental refinement </a:t>
            </a:r>
          </a:p>
        </p:txBody>
      </p:sp>
      <p:pic>
        <p:nvPicPr>
          <p:cNvPr id="326" name="Picture 2" descr="Picture 2"/>
          <p:cNvPicPr>
            <a:picLocks noChangeAspect="1"/>
          </p:cNvPicPr>
          <p:nvPr/>
        </p:nvPicPr>
        <p:blipFill>
          <a:blip r:embed="rId5">
            <a:extLst/>
          </a:blip>
          <a:srcRect b="76407"/>
          <a:stretch>
            <a:fillRect/>
          </a:stretch>
        </p:blipFill>
        <p:spPr>
          <a:xfrm>
            <a:off x="5626781" y="1935677"/>
            <a:ext cx="7061623" cy="1617998"/>
          </a:xfrm>
          <a:prstGeom prst="rect">
            <a:avLst/>
          </a:prstGeom>
          <a:ln w="12700">
            <a:miter lim="400000"/>
          </a:ln>
        </p:spPr>
      </p:pic>
      <p:pic>
        <p:nvPicPr>
          <p:cNvPr id="327" name="Screen Shot 2019-04-09 at 10.22.33 AM.png" descr="Screen Shot 2019-04-09 at 10.22.33 AM.png"/>
          <p:cNvPicPr>
            <a:picLocks noChangeAspect="1"/>
          </p:cNvPicPr>
          <p:nvPr/>
        </p:nvPicPr>
        <p:blipFill>
          <a:blip r:embed="rId6">
            <a:extLst/>
          </a:blip>
          <a:stretch>
            <a:fillRect/>
          </a:stretch>
        </p:blipFill>
        <p:spPr>
          <a:xfrm>
            <a:off x="7259124" y="5273148"/>
            <a:ext cx="4089125" cy="898508"/>
          </a:xfrm>
          <a:prstGeom prst="rect">
            <a:avLst/>
          </a:prstGeom>
          <a:ln w="12700">
            <a:miter lim="400000"/>
          </a:ln>
        </p:spPr>
      </p:pic>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9" name="Line"/>
          <p:cNvSpPr txBox="1">
            <a:spLocks noGrp="1"/>
          </p:cNvSpPr>
          <p:nvPr>
            <p:ph type="body" sz="quarter" idx="1"/>
          </p:nvPr>
        </p:nvSpPr>
        <p:spPr>
          <a:prstGeom prst="rect">
            <a:avLst/>
          </a:prstGeom>
        </p:spPr>
        <p:txBody>
          <a:bodyPr>
            <a:normAutofit fontScale="25000" lnSpcReduction="20000"/>
          </a:bodyPr>
          <a:lstStyle/>
          <a:p>
            <a:pPr marL="0" indent="0" defTabSz="182880">
              <a:spcBef>
                <a:spcPts val="0"/>
              </a:spcBef>
              <a:buSzTx/>
              <a:buNone/>
              <a:defRPr sz="480">
                <a:solidFill>
                  <a:srgbClr val="000000"/>
                </a:solidFill>
                <a:latin typeface="+mj-lt"/>
                <a:ea typeface="+mj-ea"/>
                <a:cs typeface="+mj-cs"/>
                <a:sym typeface="Helvetica"/>
              </a:defRPr>
            </a:pPr>
            <a:endParaRPr/>
          </a:p>
        </p:txBody>
      </p:sp>
      <p:sp>
        <p:nvSpPr>
          <p:cNvPr id="330" name="Conditioning and Aperture Problems"/>
          <p:cNvSpPr txBox="1">
            <a:spLocks noGrp="1"/>
          </p:cNvSpPr>
          <p:nvPr>
            <p:ph type="title"/>
          </p:nvPr>
        </p:nvSpPr>
        <p:spPr>
          <a:prstGeom prst="rect">
            <a:avLst/>
          </a:prstGeom>
        </p:spPr>
        <p:txBody>
          <a:bodyPr>
            <a:normAutofit fontScale="90000"/>
          </a:bodyPr>
          <a:lstStyle>
            <a:lvl1pPr algn="ctr" defTabSz="233679">
              <a:lnSpc>
                <a:spcPct val="80000"/>
              </a:lnSpc>
              <a:spcBef>
                <a:spcPts val="0"/>
              </a:spcBef>
              <a:defRPr sz="4800">
                <a:solidFill>
                  <a:srgbClr val="5C5C5C"/>
                </a:solidFill>
              </a:defRPr>
            </a:lvl1pPr>
          </a:lstStyle>
          <a:p>
            <a:r>
              <a:rPr dirty="0"/>
              <a:t>Conditioning and Aperture Problems</a:t>
            </a:r>
          </a:p>
        </p:txBody>
      </p:sp>
      <p:pic>
        <p:nvPicPr>
          <p:cNvPr id="331" name="Picture 2" descr="Picture 2"/>
          <p:cNvPicPr>
            <a:picLocks noChangeAspect="1"/>
          </p:cNvPicPr>
          <p:nvPr/>
        </p:nvPicPr>
        <p:blipFill>
          <a:blip r:embed="rId2">
            <a:extLst/>
          </a:blip>
          <a:stretch>
            <a:fillRect/>
          </a:stretch>
        </p:blipFill>
        <p:spPr>
          <a:xfrm>
            <a:off x="1910800" y="4449468"/>
            <a:ext cx="8784979" cy="4784405"/>
          </a:xfrm>
          <a:prstGeom prst="rect">
            <a:avLst/>
          </a:prstGeom>
          <a:ln w="12700">
            <a:miter lim="400000"/>
          </a:ln>
        </p:spPr>
      </p:pic>
      <p:sp>
        <p:nvSpPr>
          <p:cNvPr id="332" name="Triangle"/>
          <p:cNvSpPr/>
          <p:nvPr/>
        </p:nvSpPr>
        <p:spPr>
          <a:xfrm>
            <a:off x="3876869" y="1715795"/>
            <a:ext cx="1270001" cy="127000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FFFFFF"/>
          </a:solidFill>
          <a:ln w="25400">
            <a:solidFill>
              <a:schemeClr val="accent1"/>
            </a:solidFill>
          </a:ln>
        </p:spPr>
        <p:txBody>
          <a:bodyPr lIns="50800" tIns="50800" rIns="50800" bIns="50800" anchor="ctr"/>
          <a:lstStyle/>
          <a:p>
            <a:endParaRPr/>
          </a:p>
        </p:txBody>
      </p:sp>
      <p:sp>
        <p:nvSpPr>
          <p:cNvPr id="333" name="Triangle"/>
          <p:cNvSpPr/>
          <p:nvPr/>
        </p:nvSpPr>
        <p:spPr>
          <a:xfrm>
            <a:off x="7188718" y="2647072"/>
            <a:ext cx="1270001" cy="127000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FFFFFF"/>
          </a:solidFill>
          <a:ln w="25400">
            <a:solidFill>
              <a:schemeClr val="accent1"/>
            </a:solidFill>
          </a:ln>
        </p:spPr>
        <p:txBody>
          <a:bodyPr lIns="50800" tIns="50800" rIns="50800" bIns="50800" anchor="ctr"/>
          <a:lstStyle/>
          <a:p>
            <a:endParaRPr/>
          </a:p>
        </p:txBody>
      </p:sp>
      <p:sp>
        <p:nvSpPr>
          <p:cNvPr id="334" name="Line"/>
          <p:cNvSpPr/>
          <p:nvPr/>
        </p:nvSpPr>
        <p:spPr>
          <a:xfrm>
            <a:off x="3889886" y="1715274"/>
            <a:ext cx="3286968" cy="999069"/>
          </a:xfrm>
          <a:prstGeom prst="line">
            <a:avLst/>
          </a:prstGeom>
          <a:ln w="25400">
            <a:solidFill>
              <a:schemeClr val="accent1"/>
            </a:solidFill>
            <a:custDash>
              <a:ds d="200000" sp="200000"/>
            </a:custDash>
            <a:miter lim="400000"/>
          </a:ln>
        </p:spPr>
        <p:txBody>
          <a:bodyPr lIns="45718" tIns="45718" rIns="45718" bIns="45718"/>
          <a:lstStyle/>
          <a:p>
            <a:endParaRPr/>
          </a:p>
        </p:txBody>
      </p:sp>
      <p:sp>
        <p:nvSpPr>
          <p:cNvPr id="335" name="Rectangle"/>
          <p:cNvSpPr/>
          <p:nvPr/>
        </p:nvSpPr>
        <p:spPr>
          <a:xfrm>
            <a:off x="4487160" y="2096869"/>
            <a:ext cx="432838" cy="507828"/>
          </a:xfrm>
          <a:prstGeom prst="rect">
            <a:avLst/>
          </a:prstGeom>
          <a:ln w="25400">
            <a:solidFill>
              <a:schemeClr val="accent5"/>
            </a:solidFill>
          </a:ln>
        </p:spPr>
        <p:txBody>
          <a:bodyPr lIns="50800" tIns="50800" rIns="50800" bIns="50800" anchor="ctr"/>
          <a:lstStyle/>
          <a:p>
            <a:endParaRPr/>
          </a:p>
        </p:txBody>
      </p:sp>
      <p:sp>
        <p:nvSpPr>
          <p:cNvPr id="336" name="Rectangle"/>
          <p:cNvSpPr/>
          <p:nvPr/>
        </p:nvSpPr>
        <p:spPr>
          <a:xfrm>
            <a:off x="7489371" y="2694720"/>
            <a:ext cx="432838" cy="507828"/>
          </a:xfrm>
          <a:prstGeom prst="rect">
            <a:avLst/>
          </a:prstGeom>
          <a:ln w="25400">
            <a:solidFill>
              <a:schemeClr val="accent5"/>
            </a:solidFill>
          </a:ln>
        </p:spPr>
        <p:txBody>
          <a:bodyPr lIns="50800" tIns="50800" rIns="50800" bIns="50800" anchor="ctr"/>
          <a:lstStyle/>
          <a:p>
            <a:endParaRPr/>
          </a:p>
        </p:txBody>
      </p:sp>
      <p:sp>
        <p:nvSpPr>
          <p:cNvPr id="337" name="Rectangle"/>
          <p:cNvSpPr/>
          <p:nvPr/>
        </p:nvSpPr>
        <p:spPr>
          <a:xfrm>
            <a:off x="8020179" y="3241251"/>
            <a:ext cx="432838" cy="507828"/>
          </a:xfrm>
          <a:prstGeom prst="rect">
            <a:avLst/>
          </a:prstGeom>
          <a:ln w="25400">
            <a:solidFill>
              <a:schemeClr val="accent5"/>
            </a:solidFill>
          </a:ln>
        </p:spPr>
        <p:txBody>
          <a:bodyPr lIns="50800" tIns="50800" rIns="50800" bIns="50800" anchor="ctr"/>
          <a:lstStyle/>
          <a:p>
            <a:endParaRPr/>
          </a:p>
        </p:txBody>
      </p:sp>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9" name="Line"/>
          <p:cNvSpPr txBox="1">
            <a:spLocks noGrp="1"/>
          </p:cNvSpPr>
          <p:nvPr>
            <p:ph type="body" sz="quarter" idx="1"/>
          </p:nvPr>
        </p:nvSpPr>
        <p:spPr>
          <a:prstGeom prst="rect">
            <a:avLst/>
          </a:prstGeom>
        </p:spPr>
        <p:txBody>
          <a:bodyPr>
            <a:normAutofit fontScale="25000" lnSpcReduction="20000"/>
          </a:bodyPr>
          <a:lstStyle/>
          <a:p>
            <a:pPr marL="0" indent="0" defTabSz="182880">
              <a:spcBef>
                <a:spcPts val="0"/>
              </a:spcBef>
              <a:buSzTx/>
              <a:buNone/>
              <a:defRPr sz="480">
                <a:solidFill>
                  <a:srgbClr val="000000"/>
                </a:solidFill>
                <a:latin typeface="+mj-lt"/>
                <a:ea typeface="+mj-ea"/>
                <a:cs typeface="+mj-cs"/>
                <a:sym typeface="Helvetica"/>
              </a:defRPr>
            </a:pPr>
            <a:endParaRPr/>
          </a:p>
        </p:txBody>
      </p:sp>
      <p:sp>
        <p:nvSpPr>
          <p:cNvPr id="340" name="the component of the displacement along the edge is very poorly conditioned and can result in wild guesses under small noise perturbations."/>
          <p:cNvSpPr txBox="1"/>
          <p:nvPr/>
        </p:nvSpPr>
        <p:spPr>
          <a:xfrm>
            <a:off x="662903" y="6987490"/>
            <a:ext cx="11925756" cy="964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spcBef>
                <a:spcPts val="1800"/>
              </a:spcBef>
              <a:defRPr spc="0">
                <a:latin typeface="Iowan Old Style"/>
                <a:ea typeface="Iowan Old Style"/>
                <a:cs typeface="Iowan Old Style"/>
                <a:sym typeface="Iowan Old Style"/>
              </a:defRPr>
            </a:lvl1pPr>
          </a:lstStyle>
          <a:p>
            <a:r>
              <a:rPr dirty="0"/>
              <a:t>The component of the displacement along the edge is very poorly conditioned and can result in wild guesses under small noise perturbations. </a:t>
            </a:r>
          </a:p>
        </p:txBody>
      </p:sp>
      <p:sp>
        <p:nvSpPr>
          <p:cNvPr id="341" name="One way to mitigate this problem is to add a prior (soft constraint) on the expected range of motions"/>
          <p:cNvSpPr txBox="1"/>
          <p:nvPr/>
        </p:nvSpPr>
        <p:spPr>
          <a:xfrm>
            <a:off x="706222" y="8286663"/>
            <a:ext cx="11989829" cy="964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p>
            <a:pPr>
              <a:spcBef>
                <a:spcPts val="1800"/>
              </a:spcBef>
              <a:defRPr spc="0">
                <a:latin typeface="Iowan Old Style"/>
                <a:ea typeface="Iowan Old Style"/>
                <a:cs typeface="Iowan Old Style"/>
                <a:sym typeface="Iowan Old Style"/>
              </a:defRPr>
            </a:pPr>
            <a:r>
              <a:rPr dirty="0"/>
              <a:t>One way to mitigate this problem is to add a prior (soft constraint) on the expected range of motions </a:t>
            </a:r>
          </a:p>
        </p:txBody>
      </p:sp>
      <p:pic>
        <p:nvPicPr>
          <p:cNvPr id="342" name="Picture 2" descr="Picture 2"/>
          <p:cNvPicPr>
            <a:picLocks noChangeAspect="1"/>
          </p:cNvPicPr>
          <p:nvPr/>
        </p:nvPicPr>
        <p:blipFill>
          <a:blip r:embed="rId2">
            <a:extLst/>
          </a:blip>
          <a:stretch>
            <a:fillRect/>
          </a:stretch>
        </p:blipFill>
        <p:spPr>
          <a:xfrm>
            <a:off x="2265068" y="2200959"/>
            <a:ext cx="7796690" cy="4246171"/>
          </a:xfrm>
          <a:prstGeom prst="rect">
            <a:avLst/>
          </a:prstGeom>
          <a:ln w="12700">
            <a:miter lim="400000"/>
          </a:ln>
        </p:spPr>
      </p:pic>
      <p:sp>
        <p:nvSpPr>
          <p:cNvPr id="343" name="Title"/>
          <p:cNvSpPr txBox="1">
            <a:spLocks noGrp="1"/>
          </p:cNvSpPr>
          <p:nvPr>
            <p:ph type="title"/>
          </p:nvPr>
        </p:nvSpPr>
        <p:spPr>
          <a:prstGeom prst="rect">
            <a:avLst/>
          </a:prstGeom>
        </p:spPr>
        <p:txBody>
          <a:bodyPr>
            <a:normAutofit fontScale="90000"/>
          </a:bodyPr>
          <a:lstStyle>
            <a:lvl1pPr algn="ctr" defTabSz="233679">
              <a:lnSpc>
                <a:spcPct val="80000"/>
              </a:lnSpc>
              <a:spcBef>
                <a:spcPts val="0"/>
              </a:spcBef>
              <a:defRPr sz="4800">
                <a:solidFill>
                  <a:srgbClr val="5C5C5C"/>
                </a:solidFill>
              </a:defRPr>
            </a:lvl1pPr>
          </a:lstStyle>
          <a:p>
            <a:r>
              <a:t>Conditioning and Aperture Problems</a:t>
            </a: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Body"/>
          <p:cNvSpPr txBox="1">
            <a:spLocks noGrp="1"/>
          </p:cNvSpPr>
          <p:nvPr>
            <p:ph type="body" sz="quarter" idx="1"/>
          </p:nvPr>
        </p:nvSpPr>
        <p:spPr>
          <a:prstGeom prst="rect">
            <a:avLst/>
          </a:prstGeom>
        </p:spPr>
        <p:txBody>
          <a:bodyPr>
            <a:normAutofit fontScale="25000" lnSpcReduction="20000"/>
          </a:bodyPr>
          <a:lstStyle/>
          <a:p>
            <a:pPr marL="187960" indent="-187960" defTabSz="233679">
              <a:spcBef>
                <a:spcPts val="700"/>
              </a:spcBef>
              <a:defRPr sz="1280"/>
            </a:pPr>
            <a:endParaRPr/>
          </a:p>
        </p:txBody>
      </p:sp>
      <p:sp>
        <p:nvSpPr>
          <p:cNvPr id="139" name="A brief review"/>
          <p:cNvSpPr txBox="1">
            <a:spLocks noGrp="1"/>
          </p:cNvSpPr>
          <p:nvPr>
            <p:ph type="title"/>
          </p:nvPr>
        </p:nvSpPr>
        <p:spPr>
          <a:prstGeom prst="rect">
            <a:avLst/>
          </a:prstGeom>
        </p:spPr>
        <p:txBody>
          <a:bodyPr/>
          <a:lstStyle>
            <a:lvl1pPr defTabSz="914400">
              <a:spcBef>
                <a:spcPts val="0"/>
              </a:spcBef>
              <a:defRPr sz="3900" b="1" cap="none">
                <a:solidFill>
                  <a:srgbClr val="330066"/>
                </a:solidFill>
                <a:latin typeface="Arial"/>
                <a:ea typeface="Arial"/>
                <a:cs typeface="Arial"/>
                <a:sym typeface="Arial"/>
              </a:defRPr>
            </a:lvl1pPr>
          </a:lstStyle>
          <a:p>
            <a:r>
              <a:t>A brief review</a:t>
            </a:r>
          </a:p>
        </p:txBody>
      </p:sp>
      <p:sp>
        <p:nvSpPr>
          <p:cNvPr id="140" name="What happened three weeks ago?"/>
          <p:cNvSpPr txBox="1"/>
          <p:nvPr/>
        </p:nvSpPr>
        <p:spPr>
          <a:xfrm>
            <a:off x="295544" y="1585877"/>
            <a:ext cx="6293804" cy="14376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spcBef>
                <a:spcPts val="1800"/>
              </a:spcBef>
              <a:defRPr sz="3200" spc="0">
                <a:latin typeface="Iowan Old Style"/>
                <a:ea typeface="Iowan Old Style"/>
                <a:cs typeface="Iowan Old Style"/>
                <a:sym typeface="Iowan Old Style"/>
              </a:defRPr>
            </a:lvl1pPr>
          </a:lstStyle>
          <a:p>
            <a:r>
              <a:t>What happened three weeks ago?</a:t>
            </a:r>
          </a:p>
        </p:txBody>
      </p:sp>
      <p:sp>
        <p:nvSpPr>
          <p:cNvPr id="141" name="Definition of error matrix"/>
          <p:cNvSpPr txBox="1"/>
          <p:nvPr/>
        </p:nvSpPr>
        <p:spPr>
          <a:xfrm>
            <a:off x="305817" y="2222841"/>
            <a:ext cx="4740435" cy="6502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spcBef>
                <a:spcPts val="1800"/>
              </a:spcBef>
              <a:defRPr sz="3200" spc="0">
                <a:latin typeface="Iowan Old Style"/>
                <a:ea typeface="Iowan Old Style"/>
                <a:cs typeface="Iowan Old Style"/>
                <a:sym typeface="Iowan Old Style"/>
              </a:defRPr>
            </a:lvl1pPr>
          </a:lstStyle>
          <a:p>
            <a:r>
              <a:t>Definition of error matrix</a:t>
            </a:r>
          </a:p>
        </p:txBody>
      </p:sp>
      <p:sp>
        <p:nvSpPr>
          <p:cNvPr id="142" name="sum of squared differences (SSD)…"/>
          <p:cNvSpPr txBox="1"/>
          <p:nvPr/>
        </p:nvSpPr>
        <p:spPr>
          <a:xfrm>
            <a:off x="1201081" y="3161594"/>
            <a:ext cx="8163370" cy="58572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marL="320039" indent="-320039">
              <a:buClr>
                <a:srgbClr val="330066"/>
              </a:buClr>
              <a:buSzPct val="70000"/>
              <a:buChar char="●"/>
              <a:defRPr>
                <a:latin typeface="Iowan Old Style"/>
                <a:ea typeface="Iowan Old Style"/>
                <a:cs typeface="Iowan Old Style"/>
                <a:sym typeface="Iowan Old Style"/>
              </a:defRPr>
            </a:pPr>
            <a:r>
              <a:t>sum of squared differences (SSD) </a:t>
            </a:r>
          </a:p>
          <a:p>
            <a:pPr marL="320039" indent="-320039">
              <a:buClr>
                <a:srgbClr val="330066"/>
              </a:buClr>
              <a:buSzPct val="70000"/>
              <a:buChar char="●"/>
              <a:defRPr>
                <a:latin typeface="Iowan Old Style"/>
                <a:ea typeface="Iowan Old Style"/>
                <a:cs typeface="Iowan Old Style"/>
                <a:sym typeface="Iowan Old Style"/>
              </a:defRPr>
            </a:pPr>
            <a:r>
              <a:t>sum of robust differences (SRD) </a:t>
            </a:r>
          </a:p>
          <a:p>
            <a:pPr marL="320039" indent="-320039">
              <a:buClr>
                <a:srgbClr val="330066"/>
              </a:buClr>
              <a:buSzPct val="70000"/>
              <a:buChar char="●"/>
              <a:defRPr>
                <a:latin typeface="Iowan Old Style"/>
                <a:ea typeface="Iowan Old Style"/>
                <a:cs typeface="Iowan Old Style"/>
                <a:sym typeface="Iowan Old Style"/>
              </a:defRPr>
            </a:pPr>
            <a:r>
              <a:t>Sum of absolute differences (SAD)</a:t>
            </a:r>
          </a:p>
          <a:p>
            <a:pPr marL="320039" indent="-320039">
              <a:buClr>
                <a:srgbClr val="330066"/>
              </a:buClr>
              <a:buSzPct val="70000"/>
              <a:buChar char="●"/>
              <a:defRPr>
                <a:latin typeface="Iowan Old Style"/>
                <a:ea typeface="Iowan Old Style"/>
                <a:cs typeface="Iowan Old Style"/>
                <a:sym typeface="Iowan Old Style"/>
              </a:defRPr>
            </a:pPr>
            <a:r>
              <a:t>Weighted (or windowed) SSD function(WSSD)</a:t>
            </a:r>
          </a:p>
          <a:p>
            <a:pPr marL="320039" indent="-320039">
              <a:buClr>
                <a:srgbClr val="330066"/>
              </a:buClr>
              <a:buSzPct val="70000"/>
              <a:buChar char="●"/>
              <a:defRPr>
                <a:latin typeface="Iowan Old Style"/>
                <a:ea typeface="Iowan Old Style"/>
                <a:cs typeface="Iowan Old Style"/>
                <a:sym typeface="Iowan Old Style"/>
              </a:defRPr>
            </a:pPr>
            <a:r>
              <a:t>Root mean square intensity error(RMS)</a:t>
            </a:r>
          </a:p>
          <a:p>
            <a:pPr marL="320039" indent="-320039">
              <a:buClr>
                <a:srgbClr val="330066"/>
              </a:buClr>
              <a:buSzPct val="70000"/>
              <a:buChar char="●"/>
              <a:defRPr>
                <a:latin typeface="Iowan Old Style"/>
                <a:ea typeface="Iowan Old Style"/>
                <a:cs typeface="Iowan Old Style"/>
                <a:sym typeface="Iowan Old Style"/>
              </a:defRPr>
            </a:pPr>
            <a:r>
              <a:t>Bias and gain (BG)</a:t>
            </a:r>
          </a:p>
          <a:p>
            <a:pPr marL="320039" indent="-320039">
              <a:buClr>
                <a:srgbClr val="330066"/>
              </a:buClr>
              <a:buSzPct val="70000"/>
              <a:buChar char="●"/>
              <a:defRPr>
                <a:latin typeface="Iowan Old Style"/>
                <a:ea typeface="Iowan Old Style"/>
                <a:cs typeface="Iowan Old Style"/>
                <a:sym typeface="Iowan Old Style"/>
              </a:defRPr>
            </a:pPr>
            <a:r>
              <a:t>Cross correlation(CC)</a:t>
            </a:r>
          </a:p>
          <a:p>
            <a:pPr marL="320039" indent="-320039">
              <a:buClr>
                <a:srgbClr val="330066"/>
              </a:buClr>
              <a:buSzPct val="70000"/>
              <a:buChar char="●"/>
              <a:defRPr>
                <a:latin typeface="Iowan Old Style"/>
                <a:ea typeface="Iowan Old Style"/>
                <a:cs typeface="Iowan Old Style"/>
                <a:sym typeface="Iowan Old Style"/>
              </a:defRPr>
            </a:pPr>
            <a:r>
              <a:t>Normalized cross correlation(NCC)</a:t>
            </a:r>
          </a:p>
          <a:p>
            <a:pPr marL="320039" indent="-320039">
              <a:buClr>
                <a:srgbClr val="330066"/>
              </a:buClr>
              <a:buSzPct val="70000"/>
              <a:buChar char="●"/>
              <a:defRPr>
                <a:latin typeface="Iowan Old Style"/>
                <a:ea typeface="Iowan Old Style"/>
                <a:cs typeface="Iowan Old Style"/>
                <a:sym typeface="Iowan Old Style"/>
              </a:defRPr>
            </a:pPr>
            <a:r>
              <a:t>Normalized SSD score (NSSD)</a:t>
            </a:r>
          </a:p>
        </p:txBody>
      </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5" name="Line"/>
          <p:cNvSpPr txBox="1">
            <a:spLocks noGrp="1"/>
          </p:cNvSpPr>
          <p:nvPr>
            <p:ph type="body" sz="quarter" idx="1"/>
          </p:nvPr>
        </p:nvSpPr>
        <p:spPr>
          <a:prstGeom prst="rect">
            <a:avLst/>
          </a:prstGeom>
        </p:spPr>
        <p:txBody>
          <a:bodyPr>
            <a:normAutofit fontScale="25000" lnSpcReduction="20000"/>
          </a:bodyPr>
          <a:lstStyle/>
          <a:p>
            <a:pPr marL="0" indent="0" defTabSz="182880">
              <a:spcBef>
                <a:spcPts val="0"/>
              </a:spcBef>
              <a:buSzTx/>
              <a:buNone/>
              <a:defRPr sz="480">
                <a:solidFill>
                  <a:srgbClr val="000000"/>
                </a:solidFill>
                <a:latin typeface="+mj-lt"/>
                <a:ea typeface="+mj-ea"/>
                <a:cs typeface="+mj-cs"/>
                <a:sym typeface="Helvetica"/>
              </a:defRPr>
            </a:pPr>
            <a:endParaRPr/>
          </a:p>
        </p:txBody>
      </p:sp>
      <p:sp>
        <p:nvSpPr>
          <p:cNvPr id="346" name="Uncertainty Modeling"/>
          <p:cNvSpPr txBox="1">
            <a:spLocks noGrp="1"/>
          </p:cNvSpPr>
          <p:nvPr>
            <p:ph type="title"/>
          </p:nvPr>
        </p:nvSpPr>
        <p:spPr>
          <a:prstGeom prst="rect">
            <a:avLst/>
          </a:prstGeom>
        </p:spPr>
        <p:txBody>
          <a:bodyPr/>
          <a:lstStyle>
            <a:lvl1pPr algn="ctr" defTabSz="233679">
              <a:lnSpc>
                <a:spcPct val="80000"/>
              </a:lnSpc>
              <a:spcBef>
                <a:spcPts val="0"/>
              </a:spcBef>
              <a:defRPr sz="4800">
                <a:solidFill>
                  <a:srgbClr val="5C5C5C"/>
                </a:solidFill>
              </a:defRPr>
            </a:lvl1pPr>
          </a:lstStyle>
          <a:p>
            <a:r>
              <a:t>Uncertainty Modeling</a:t>
            </a:r>
          </a:p>
        </p:txBody>
      </p:sp>
      <p:sp>
        <p:nvSpPr>
          <p:cNvPr id="347" name="The reliability of a particular patch-based motion estimate can be captured more formally with an uncertainty model…"/>
          <p:cNvSpPr txBox="1"/>
          <p:nvPr/>
        </p:nvSpPr>
        <p:spPr>
          <a:xfrm>
            <a:off x="785812" y="2035967"/>
            <a:ext cx="10493693" cy="56816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normAutofit/>
          </a:bodyPr>
          <a:lstStyle/>
          <a:p>
            <a:pPr marL="320038" indent="-320038">
              <a:spcBef>
                <a:spcPts val="1800"/>
              </a:spcBef>
              <a:buClr>
                <a:srgbClr val="330066"/>
              </a:buClr>
              <a:buSzPct val="70000"/>
              <a:buChar char="●"/>
              <a:defRPr spc="0">
                <a:latin typeface="Iowan Old Style"/>
                <a:ea typeface="Iowan Old Style"/>
                <a:cs typeface="Iowan Old Style"/>
                <a:sym typeface="Iowan Old Style"/>
              </a:defRPr>
            </a:pPr>
            <a:r>
              <a:t>The reliability of a particular patch-based motion estimate can be captured more formally with an uncertainty model</a:t>
            </a:r>
          </a:p>
          <a:p>
            <a:pPr marL="320038" indent="-320038">
              <a:spcBef>
                <a:spcPts val="1800"/>
              </a:spcBef>
              <a:buClr>
                <a:srgbClr val="330066"/>
              </a:buClr>
              <a:buSzPct val="70000"/>
              <a:buChar char="●"/>
              <a:defRPr spc="0">
                <a:latin typeface="Iowan Old Style"/>
                <a:ea typeface="Iowan Old Style"/>
                <a:cs typeface="Iowan Old Style"/>
                <a:sym typeface="Iowan Old Style"/>
              </a:defRPr>
            </a:pPr>
            <a:r>
              <a:t>The simplest model: a covariance matrix</a:t>
            </a:r>
          </a:p>
          <a:p>
            <a:pPr marL="718893" lvl="1" indent="-374406">
              <a:spcBef>
                <a:spcPts val="1800"/>
              </a:spcBef>
              <a:buClr>
                <a:srgbClr val="669999"/>
              </a:buClr>
              <a:buSzPct val="70000"/>
              <a:buChar char="●"/>
              <a:defRPr spc="0">
                <a:latin typeface="Iowan Old Style"/>
                <a:ea typeface="Iowan Old Style"/>
                <a:cs typeface="Iowan Old Style"/>
                <a:sym typeface="Iowan Old Style"/>
              </a:defRPr>
            </a:pPr>
            <a:r>
              <a:t>Under small amounts of additive Gaussian noise, the covariance matrix  is proportional to the inverse of the Hessian </a:t>
            </a:r>
            <a:endParaRPr sz="2600"/>
          </a:p>
          <a:p>
            <a:pPr marL="718893" lvl="1" indent="-374406">
              <a:spcBef>
                <a:spcPts val="1800"/>
              </a:spcBef>
              <a:buClr>
                <a:srgbClr val="669999"/>
              </a:buClr>
              <a:buSzPct val="70000"/>
              <a:buChar char="●"/>
              <a:defRPr spc="0">
                <a:latin typeface="Iowan Old Style"/>
                <a:ea typeface="Iowan Old Style"/>
                <a:cs typeface="Iowan Old Style"/>
                <a:sym typeface="Iowan Old Style"/>
              </a:defRPr>
            </a:pPr>
            <a:r>
              <a:t>    : the variance of the additive Gaussian noise</a:t>
            </a:r>
          </a:p>
        </p:txBody>
      </p:sp>
      <p:pic>
        <p:nvPicPr>
          <p:cNvPr id="348" name="Picture 2" descr="Picture 2"/>
          <p:cNvPicPr>
            <a:picLocks noChangeAspect="1"/>
          </p:cNvPicPr>
          <p:nvPr/>
        </p:nvPicPr>
        <p:blipFill>
          <a:blip r:embed="rId2">
            <a:extLst/>
          </a:blip>
          <a:stretch>
            <a:fillRect/>
          </a:stretch>
        </p:blipFill>
        <p:spPr>
          <a:xfrm>
            <a:off x="3592957" y="6734175"/>
            <a:ext cx="3761802" cy="1035861"/>
          </a:xfrm>
          <a:prstGeom prst="rect">
            <a:avLst/>
          </a:prstGeom>
          <a:ln w="12700">
            <a:miter lim="400000"/>
          </a:ln>
        </p:spPr>
      </p:pic>
      <p:pic>
        <p:nvPicPr>
          <p:cNvPr id="349" name="Picture 3" descr="Picture 3"/>
          <p:cNvPicPr>
            <a:picLocks noChangeAspect="1"/>
          </p:cNvPicPr>
          <p:nvPr/>
        </p:nvPicPr>
        <p:blipFill>
          <a:blip r:embed="rId3">
            <a:extLst/>
          </a:blip>
          <a:stretch>
            <a:fillRect/>
          </a:stretch>
        </p:blipFill>
        <p:spPr>
          <a:xfrm>
            <a:off x="1497651" y="5682207"/>
            <a:ext cx="388845" cy="432050"/>
          </a:xfrm>
          <a:prstGeom prst="rect">
            <a:avLst/>
          </a:prstGeom>
          <a:ln w="12700">
            <a:miter lim="400000"/>
          </a:ln>
        </p:spPr>
      </p:pic>
      <p:sp>
        <p:nvSpPr>
          <p:cNvPr id="350" name="where n2 is the variance of the additive Gaussian noise"/>
          <p:cNvSpPr txBox="1"/>
          <p:nvPr/>
        </p:nvSpPr>
        <p:spPr>
          <a:xfrm>
            <a:off x="1131317" y="8212130"/>
            <a:ext cx="8638583" cy="59503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spcBef>
                <a:spcPts val="1800"/>
              </a:spcBef>
              <a:defRPr sz="3200" spc="0">
                <a:latin typeface="Iowan Old Style"/>
                <a:ea typeface="Iowan Old Style"/>
                <a:cs typeface="Iowan Old Style"/>
                <a:sym typeface="Iowan Old Style"/>
              </a:defRPr>
            </a:pPr>
            <a:r>
              <a:rPr dirty="0"/>
              <a:t>where </a:t>
            </a:r>
            <a:r>
              <a:rPr baseline="-32144" dirty="0"/>
              <a:t>n</a:t>
            </a:r>
            <a:r>
              <a:rPr baseline="53573" dirty="0"/>
              <a:t>2 </a:t>
            </a:r>
            <a:r>
              <a:rPr dirty="0"/>
              <a:t>is the variance of the additive Gaussian noise </a:t>
            </a:r>
            <a:endParaRPr dirty="0"/>
          </a:p>
        </p:txBody>
      </p:sp>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2" name="Line"/>
          <p:cNvSpPr txBox="1">
            <a:spLocks noGrp="1"/>
          </p:cNvSpPr>
          <p:nvPr>
            <p:ph type="body" sz="quarter" idx="1"/>
          </p:nvPr>
        </p:nvSpPr>
        <p:spPr>
          <a:prstGeom prst="rect">
            <a:avLst/>
          </a:prstGeom>
        </p:spPr>
        <p:txBody>
          <a:bodyPr>
            <a:normAutofit fontScale="25000" lnSpcReduction="20000"/>
          </a:bodyPr>
          <a:lstStyle/>
          <a:p>
            <a:pPr marL="0" indent="0" defTabSz="182880">
              <a:spcBef>
                <a:spcPts val="0"/>
              </a:spcBef>
              <a:buSzTx/>
              <a:buNone/>
              <a:defRPr sz="480">
                <a:solidFill>
                  <a:srgbClr val="000000"/>
                </a:solidFill>
                <a:latin typeface="+mj-lt"/>
                <a:ea typeface="+mj-ea"/>
                <a:cs typeface="+mj-cs"/>
                <a:sym typeface="Helvetica"/>
              </a:defRPr>
            </a:pPr>
            <a:endParaRPr/>
          </a:p>
        </p:txBody>
      </p:sp>
      <p:sp>
        <p:nvSpPr>
          <p:cNvPr id="353" name="Bias and Gain, Weighting, and Robust Error Metrics"/>
          <p:cNvSpPr txBox="1">
            <a:spLocks noGrp="1"/>
          </p:cNvSpPr>
          <p:nvPr>
            <p:ph type="title"/>
          </p:nvPr>
        </p:nvSpPr>
        <p:spPr>
          <a:xfrm>
            <a:off x="506347" y="850900"/>
            <a:ext cx="11992105" cy="723900"/>
          </a:xfrm>
          <a:prstGeom prst="rect">
            <a:avLst/>
          </a:prstGeom>
        </p:spPr>
        <p:txBody>
          <a:bodyPr>
            <a:noAutofit/>
          </a:bodyPr>
          <a:lstStyle>
            <a:lvl1pPr algn="ctr" defTabSz="233679">
              <a:lnSpc>
                <a:spcPct val="80000"/>
              </a:lnSpc>
              <a:spcBef>
                <a:spcPts val="0"/>
              </a:spcBef>
              <a:defRPr sz="4800">
                <a:solidFill>
                  <a:srgbClr val="5C5C5C"/>
                </a:solidFill>
              </a:defRPr>
            </a:lvl1pPr>
          </a:lstStyle>
          <a:p>
            <a:r>
              <a:rPr sz="3200" dirty="0"/>
              <a:t>Bias and Gain, Weighting, and Robust Error Metrics</a:t>
            </a:r>
          </a:p>
        </p:txBody>
      </p:sp>
      <p:sp>
        <p:nvSpPr>
          <p:cNvPr id="354" name="Apply Lucas–Kanade update rule to the following metrics…"/>
          <p:cNvSpPr txBox="1"/>
          <p:nvPr/>
        </p:nvSpPr>
        <p:spPr>
          <a:xfrm>
            <a:off x="963612" y="1845444"/>
            <a:ext cx="8229601" cy="59081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normAutofit/>
          </a:bodyPr>
          <a:lstStyle/>
          <a:p>
            <a:pPr marL="304036" indent="-304036" defTabSz="554990">
              <a:spcBef>
                <a:spcPts val="1700"/>
              </a:spcBef>
              <a:buClr>
                <a:srgbClr val="330066"/>
              </a:buClr>
              <a:buSzPct val="70000"/>
              <a:buChar char="●"/>
              <a:defRPr sz="2600" spc="0">
                <a:latin typeface="Iowan Old Style"/>
                <a:ea typeface="Iowan Old Style"/>
                <a:cs typeface="Iowan Old Style"/>
                <a:sym typeface="Iowan Old Style"/>
              </a:defRPr>
            </a:pPr>
            <a:r>
              <a:rPr dirty="0"/>
              <a:t>Apply Lucas–</a:t>
            </a:r>
            <a:r>
              <a:rPr dirty="0" err="1"/>
              <a:t>Kanade</a:t>
            </a:r>
            <a:r>
              <a:rPr dirty="0"/>
              <a:t> update rule to the following metrics</a:t>
            </a:r>
          </a:p>
          <a:p>
            <a:pPr marL="682947" lvl="1" indent="-355685" defTabSz="554990">
              <a:spcBef>
                <a:spcPts val="1700"/>
              </a:spcBef>
              <a:buClr>
                <a:srgbClr val="669999"/>
              </a:buClr>
              <a:buSzPct val="70000"/>
              <a:buChar char="●"/>
              <a:defRPr sz="2600" spc="0">
                <a:latin typeface="Iowan Old Style"/>
                <a:ea typeface="Iowan Old Style"/>
                <a:cs typeface="Iowan Old Style"/>
                <a:sym typeface="Iowan Old Style"/>
              </a:defRPr>
            </a:pPr>
            <a:r>
              <a:rPr dirty="0"/>
              <a:t>Bias and gain model</a:t>
            </a:r>
            <a:endParaRPr sz="2400" dirty="0"/>
          </a:p>
          <a:p>
            <a:pPr marL="682947" lvl="1" indent="-355685" defTabSz="554990">
              <a:spcBef>
                <a:spcPts val="1700"/>
              </a:spcBef>
              <a:buClr>
                <a:srgbClr val="669999"/>
              </a:buClr>
              <a:buSzPct val="70000"/>
              <a:buChar char="●"/>
              <a:defRPr sz="2400" spc="0">
                <a:latin typeface="Iowan Old Style"/>
                <a:ea typeface="Iowan Old Style"/>
                <a:cs typeface="Iowan Old Style"/>
                <a:sym typeface="Iowan Old Style"/>
              </a:defRPr>
            </a:pPr>
            <a:endParaRPr sz="2400" dirty="0"/>
          </a:p>
          <a:p>
            <a:pPr marL="682947" lvl="1" indent="-355685" defTabSz="554990">
              <a:spcBef>
                <a:spcPts val="1700"/>
              </a:spcBef>
              <a:buClr>
                <a:srgbClr val="669999"/>
              </a:buClr>
              <a:buSzPct val="70000"/>
              <a:buChar char="●"/>
              <a:defRPr sz="2600" spc="0">
                <a:latin typeface="Iowan Old Style"/>
                <a:ea typeface="Iowan Old Style"/>
                <a:cs typeface="Iowan Old Style"/>
                <a:sym typeface="Iowan Old Style"/>
              </a:defRPr>
            </a:pPr>
            <a:r>
              <a:rPr dirty="0"/>
              <a:t>Weighted version of the Lucas–</a:t>
            </a:r>
            <a:r>
              <a:rPr dirty="0" err="1"/>
              <a:t>Kanade</a:t>
            </a:r>
            <a:r>
              <a:rPr dirty="0"/>
              <a:t> algorithm</a:t>
            </a:r>
            <a:endParaRPr sz="2400" dirty="0"/>
          </a:p>
          <a:p>
            <a:pPr marL="682947" lvl="1" indent="-355685" defTabSz="554990">
              <a:spcBef>
                <a:spcPts val="1700"/>
              </a:spcBef>
              <a:buClr>
                <a:srgbClr val="669999"/>
              </a:buClr>
              <a:buSzPct val="70000"/>
              <a:buChar char="●"/>
              <a:defRPr sz="2400" spc="0">
                <a:latin typeface="Iowan Old Style"/>
                <a:ea typeface="Iowan Old Style"/>
                <a:cs typeface="Iowan Old Style"/>
                <a:sym typeface="Iowan Old Style"/>
              </a:defRPr>
            </a:pPr>
            <a:endParaRPr sz="2400" dirty="0"/>
          </a:p>
          <a:p>
            <a:pPr marL="682947" lvl="1" indent="-355685" defTabSz="554990">
              <a:spcBef>
                <a:spcPts val="1700"/>
              </a:spcBef>
              <a:buClr>
                <a:srgbClr val="669999"/>
              </a:buClr>
              <a:buSzPct val="70000"/>
              <a:buChar char="●"/>
              <a:defRPr sz="2600" spc="0">
                <a:latin typeface="Iowan Old Style"/>
                <a:ea typeface="Iowan Old Style"/>
                <a:cs typeface="Iowan Old Style"/>
                <a:sym typeface="Iowan Old Style"/>
              </a:defRPr>
            </a:pPr>
            <a:r>
              <a:rPr dirty="0"/>
              <a:t>Robust error metric</a:t>
            </a:r>
          </a:p>
        </p:txBody>
      </p:sp>
      <p:sp>
        <p:nvSpPr>
          <p:cNvPr id="355" name="頁尾版面配置區 3"/>
          <p:cNvSpPr txBox="1"/>
          <p:nvPr/>
        </p:nvSpPr>
        <p:spPr>
          <a:xfrm>
            <a:off x="4056062" y="8913811"/>
            <a:ext cx="2895602" cy="4089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p>
            <a:pPr algn="ctr" defTabSz="914400">
              <a:spcBef>
                <a:spcPts val="0"/>
              </a:spcBef>
              <a:defRPr sz="1000" b="1" spc="0">
                <a:solidFill>
                  <a:srgbClr val="000000"/>
                </a:solidFill>
                <a:effectLst>
                  <a:outerShdw blurRad="38100" dist="38100" dir="2700000" rotWithShape="0">
                    <a:srgbClr val="C0C0C0"/>
                  </a:outerShdw>
                </a:effectLst>
                <a:latin typeface="Times New Roman"/>
                <a:ea typeface="Times New Roman"/>
                <a:cs typeface="Times New Roman"/>
                <a:sym typeface="Times New Roman"/>
              </a:defRPr>
            </a:pPr>
            <a:r>
              <a:t>DC &amp; CV Lab.</a:t>
            </a:r>
          </a:p>
          <a:p>
            <a:pPr algn="ctr" defTabSz="914400">
              <a:spcBef>
                <a:spcPts val="0"/>
              </a:spcBef>
              <a:defRPr sz="1000" spc="0">
                <a:solidFill>
                  <a:srgbClr val="000000"/>
                </a:solidFill>
                <a:latin typeface="Comic Sans MS"/>
                <a:ea typeface="Comic Sans MS"/>
                <a:cs typeface="Comic Sans MS"/>
                <a:sym typeface="Comic Sans MS"/>
              </a:defRPr>
            </a:pPr>
            <a:r>
              <a:t>CSIE NTU</a:t>
            </a:r>
          </a:p>
        </p:txBody>
      </p:sp>
      <p:pic>
        <p:nvPicPr>
          <p:cNvPr id="356" name="Picture 2" descr="Picture 2"/>
          <p:cNvPicPr>
            <a:picLocks noChangeAspect="1"/>
          </p:cNvPicPr>
          <p:nvPr/>
        </p:nvPicPr>
        <p:blipFill>
          <a:blip r:embed="rId2">
            <a:extLst/>
          </a:blip>
          <a:stretch>
            <a:fillRect/>
          </a:stretch>
        </p:blipFill>
        <p:spPr>
          <a:xfrm>
            <a:off x="1711732" y="3727239"/>
            <a:ext cx="6733360" cy="648074"/>
          </a:xfrm>
          <a:prstGeom prst="rect">
            <a:avLst/>
          </a:prstGeom>
          <a:ln w="12700">
            <a:miter lim="400000"/>
          </a:ln>
        </p:spPr>
      </p:pic>
      <p:pic>
        <p:nvPicPr>
          <p:cNvPr id="357" name="Picture 4" descr="Picture 4"/>
          <p:cNvPicPr>
            <a:picLocks noChangeAspect="1"/>
          </p:cNvPicPr>
          <p:nvPr/>
        </p:nvPicPr>
        <p:blipFill>
          <a:blip r:embed="rId3">
            <a:extLst/>
          </a:blip>
          <a:stretch>
            <a:fillRect/>
          </a:stretch>
        </p:blipFill>
        <p:spPr>
          <a:xfrm>
            <a:off x="2034349" y="5678969"/>
            <a:ext cx="6826041" cy="550161"/>
          </a:xfrm>
          <a:prstGeom prst="rect">
            <a:avLst/>
          </a:prstGeom>
          <a:ln w="12700">
            <a:miter lim="400000"/>
          </a:ln>
        </p:spPr>
      </p:pic>
      <p:pic>
        <p:nvPicPr>
          <p:cNvPr id="358" name="Picture 5" descr="Picture 5"/>
          <p:cNvPicPr>
            <a:picLocks noChangeAspect="1"/>
          </p:cNvPicPr>
          <p:nvPr/>
        </p:nvPicPr>
        <p:blipFill>
          <a:blip r:embed="rId4">
            <a:extLst/>
          </a:blip>
          <a:stretch>
            <a:fillRect/>
          </a:stretch>
        </p:blipFill>
        <p:spPr>
          <a:xfrm>
            <a:off x="2034349" y="6654752"/>
            <a:ext cx="4879124" cy="566871"/>
          </a:xfrm>
          <a:prstGeom prst="rect">
            <a:avLst/>
          </a:prstGeom>
          <a:ln w="12700">
            <a:miter lim="400000"/>
          </a:ln>
        </p:spPr>
      </p:pic>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0" name="Body"/>
          <p:cNvSpPr txBox="1">
            <a:spLocks noGrp="1"/>
          </p:cNvSpPr>
          <p:nvPr>
            <p:ph type="body" sz="quarter" idx="1"/>
          </p:nvPr>
        </p:nvSpPr>
        <p:spPr>
          <a:prstGeom prst="rect">
            <a:avLst/>
          </a:prstGeom>
        </p:spPr>
        <p:txBody>
          <a:bodyPr>
            <a:normAutofit fontScale="25000" lnSpcReduction="20000"/>
          </a:bodyPr>
          <a:lstStyle/>
          <a:p>
            <a:pPr marL="187960" indent="-187960" defTabSz="233679">
              <a:spcBef>
                <a:spcPts val="700"/>
              </a:spcBef>
              <a:defRPr sz="1280"/>
            </a:pPr>
            <a:endParaRPr/>
          </a:p>
        </p:txBody>
      </p:sp>
      <p:sp>
        <p:nvSpPr>
          <p:cNvPr id="361" name="JOKE"/>
          <p:cNvSpPr txBox="1">
            <a:spLocks noGrp="1"/>
          </p:cNvSpPr>
          <p:nvPr>
            <p:ph type="title"/>
          </p:nvPr>
        </p:nvSpPr>
        <p:spPr>
          <a:prstGeom prst="rect">
            <a:avLst/>
          </a:prstGeom>
        </p:spPr>
        <p:txBody>
          <a:bodyPr>
            <a:normAutofit fontScale="90000"/>
          </a:bodyPr>
          <a:lstStyle>
            <a:lvl1pPr defTabSz="543305">
              <a:spcBef>
                <a:spcPts val="2100"/>
              </a:spcBef>
              <a:defRPr sz="4836"/>
            </a:lvl1pPr>
          </a:lstStyle>
          <a:p>
            <a:r>
              <a:t>JOKE</a:t>
            </a:r>
          </a:p>
        </p:txBody>
      </p:sp>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3" name="Line"/>
          <p:cNvSpPr txBox="1">
            <a:spLocks noGrp="1"/>
          </p:cNvSpPr>
          <p:nvPr>
            <p:ph type="body" sz="quarter" idx="1"/>
          </p:nvPr>
        </p:nvSpPr>
        <p:spPr>
          <a:prstGeom prst="rect">
            <a:avLst/>
          </a:prstGeom>
        </p:spPr>
        <p:txBody>
          <a:bodyPr>
            <a:normAutofit fontScale="25000" lnSpcReduction="20000"/>
          </a:bodyPr>
          <a:lstStyle/>
          <a:p>
            <a:pPr marL="0" indent="0" defTabSz="182880">
              <a:spcBef>
                <a:spcPts val="0"/>
              </a:spcBef>
              <a:buSzTx/>
              <a:buNone/>
              <a:defRPr sz="480">
                <a:solidFill>
                  <a:srgbClr val="000000"/>
                </a:solidFill>
                <a:latin typeface="+mj-lt"/>
                <a:ea typeface="+mj-ea"/>
                <a:cs typeface="+mj-cs"/>
                <a:sym typeface="Helvetica"/>
              </a:defRPr>
            </a:pPr>
            <a:endParaRPr/>
          </a:p>
        </p:txBody>
      </p:sp>
      <p:sp>
        <p:nvSpPr>
          <p:cNvPr id="364" name="Parametric motion"/>
          <p:cNvSpPr txBox="1">
            <a:spLocks noGrp="1"/>
          </p:cNvSpPr>
          <p:nvPr>
            <p:ph type="title"/>
          </p:nvPr>
        </p:nvSpPr>
        <p:spPr>
          <a:prstGeom prst="rect">
            <a:avLst/>
          </a:prstGeom>
        </p:spPr>
        <p:txBody>
          <a:bodyPr/>
          <a:lstStyle>
            <a:lvl1pPr algn="ctr" defTabSz="233679">
              <a:lnSpc>
                <a:spcPct val="80000"/>
              </a:lnSpc>
              <a:spcBef>
                <a:spcPts val="0"/>
              </a:spcBef>
              <a:defRPr sz="4800">
                <a:solidFill>
                  <a:srgbClr val="5C5C5C"/>
                </a:solidFill>
              </a:defRPr>
            </a:lvl1pPr>
          </a:lstStyle>
          <a:p>
            <a:r>
              <a:t>Parametric motion </a:t>
            </a:r>
          </a:p>
        </p:txBody>
      </p:sp>
      <p:pic>
        <p:nvPicPr>
          <p:cNvPr id="365" name="Screen Shot 2019-04-09 at 12.24.48 PM.png" descr="Screen Shot 2019-04-09 at 12.24.48 PM.png"/>
          <p:cNvPicPr>
            <a:picLocks noChangeAspect="1"/>
          </p:cNvPicPr>
          <p:nvPr/>
        </p:nvPicPr>
        <p:blipFill>
          <a:blip r:embed="rId2">
            <a:extLst/>
          </a:blip>
          <a:stretch>
            <a:fillRect/>
          </a:stretch>
        </p:blipFill>
        <p:spPr>
          <a:xfrm>
            <a:off x="4365288" y="3518437"/>
            <a:ext cx="8753404" cy="3441360"/>
          </a:xfrm>
          <a:prstGeom prst="rect">
            <a:avLst/>
          </a:prstGeom>
          <a:ln w="12700">
            <a:miter lim="400000"/>
          </a:ln>
        </p:spPr>
      </p:pic>
      <p:sp>
        <p:nvSpPr>
          <p:cNvPr id="366" name="For parametric motion, instead of using a single constant translation vector u, we use a spatially varying motion field or correspondence map, x0(x;p),"/>
          <p:cNvSpPr txBox="1"/>
          <p:nvPr/>
        </p:nvSpPr>
        <p:spPr>
          <a:xfrm>
            <a:off x="654619" y="2644618"/>
            <a:ext cx="11695562" cy="964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spcBef>
                <a:spcPts val="1800"/>
              </a:spcBef>
              <a:defRPr spc="0">
                <a:latin typeface="Iowan Old Style"/>
                <a:ea typeface="Iowan Old Style"/>
                <a:cs typeface="Iowan Old Style"/>
                <a:sym typeface="Iowan Old Style"/>
              </a:defRPr>
            </a:pPr>
            <a:r>
              <a:rPr dirty="0"/>
              <a:t>For parametric motion, instead of using a single constant translation vector u, we use a spatially varying motion field or correspondence map, x</a:t>
            </a:r>
            <a:r>
              <a:rPr baseline="53573" dirty="0"/>
              <a:t>0</a:t>
            </a:r>
            <a:r>
              <a:rPr dirty="0"/>
              <a:t>(</a:t>
            </a:r>
            <a:r>
              <a:rPr dirty="0" err="1"/>
              <a:t>x;p</a:t>
            </a:r>
            <a:r>
              <a:rPr dirty="0"/>
              <a:t>), </a:t>
            </a:r>
          </a:p>
        </p:txBody>
      </p:sp>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 name="Line"/>
          <p:cNvSpPr txBox="1">
            <a:spLocks noGrp="1"/>
          </p:cNvSpPr>
          <p:nvPr>
            <p:ph type="body" sz="quarter" idx="1"/>
          </p:nvPr>
        </p:nvSpPr>
        <p:spPr>
          <a:prstGeom prst="rect">
            <a:avLst/>
          </a:prstGeom>
        </p:spPr>
        <p:txBody>
          <a:bodyPr>
            <a:normAutofit fontScale="25000" lnSpcReduction="20000"/>
          </a:bodyPr>
          <a:lstStyle/>
          <a:p>
            <a:pPr marL="0" indent="0" defTabSz="182880">
              <a:spcBef>
                <a:spcPts val="0"/>
              </a:spcBef>
              <a:buSzTx/>
              <a:buNone/>
              <a:defRPr sz="480">
                <a:solidFill>
                  <a:srgbClr val="000000"/>
                </a:solidFill>
                <a:latin typeface="+mj-lt"/>
                <a:ea typeface="+mj-ea"/>
                <a:cs typeface="+mj-cs"/>
                <a:sym typeface="Helvetica"/>
              </a:defRPr>
            </a:pPr>
            <a:endParaRPr/>
          </a:p>
        </p:txBody>
      </p:sp>
      <p:sp>
        <p:nvSpPr>
          <p:cNvPr id="369" name="The modified parametric incremental motion update rule"/>
          <p:cNvSpPr txBox="1"/>
          <p:nvPr/>
        </p:nvSpPr>
        <p:spPr>
          <a:xfrm>
            <a:off x="540721" y="6365840"/>
            <a:ext cx="11243390" cy="11786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normAutofit/>
          </a:bodyPr>
          <a:lstStyle/>
          <a:p>
            <a:pPr marL="297957" indent="-297957" defTabSz="543890">
              <a:spcBef>
                <a:spcPts val="1600"/>
              </a:spcBef>
              <a:buClr>
                <a:srgbClr val="330066"/>
              </a:buClr>
              <a:buSzPct val="70000"/>
              <a:buChar char="●"/>
              <a:defRPr sz="2565" spc="0">
                <a:latin typeface="Iowan Old Style"/>
                <a:ea typeface="Iowan Old Style"/>
                <a:cs typeface="Iowan Old Style"/>
                <a:sym typeface="Iowan Old Style"/>
              </a:defRPr>
            </a:pPr>
            <a:endParaRPr/>
          </a:p>
          <a:p>
            <a:pPr marL="297957" indent="-297957" defTabSz="543890">
              <a:spcBef>
                <a:spcPts val="1600"/>
              </a:spcBef>
              <a:buClr>
                <a:srgbClr val="330066"/>
              </a:buClr>
              <a:buSzPct val="70000"/>
              <a:buChar char="●"/>
              <a:defRPr sz="2565" spc="0">
                <a:latin typeface="Iowan Old Style"/>
                <a:ea typeface="Iowan Old Style"/>
                <a:cs typeface="Iowan Old Style"/>
                <a:sym typeface="Iowan Old Style"/>
              </a:defRPr>
            </a:pPr>
            <a:r>
              <a:t>The modified parametric incremental motion update rule</a:t>
            </a:r>
          </a:p>
        </p:txBody>
      </p:sp>
      <p:pic>
        <p:nvPicPr>
          <p:cNvPr id="370" name="Picture 2" descr="Picture 2"/>
          <p:cNvPicPr>
            <a:picLocks noChangeAspect="1"/>
          </p:cNvPicPr>
          <p:nvPr/>
        </p:nvPicPr>
        <p:blipFill>
          <a:blip r:embed="rId2">
            <a:extLst/>
          </a:blip>
          <a:stretch>
            <a:fillRect/>
          </a:stretch>
        </p:blipFill>
        <p:spPr>
          <a:xfrm>
            <a:off x="1139313" y="7633177"/>
            <a:ext cx="5543552" cy="1743077"/>
          </a:xfrm>
          <a:prstGeom prst="rect">
            <a:avLst/>
          </a:prstGeom>
          <a:ln w="12700">
            <a:miter lim="400000"/>
          </a:ln>
        </p:spPr>
      </p:pic>
      <p:pic>
        <p:nvPicPr>
          <p:cNvPr id="371" name="Picture 3" descr="Picture 3"/>
          <p:cNvPicPr>
            <a:picLocks noChangeAspect="1"/>
          </p:cNvPicPr>
          <p:nvPr/>
        </p:nvPicPr>
        <p:blipFill>
          <a:blip r:embed="rId3">
            <a:extLst/>
          </a:blip>
          <a:stretch>
            <a:fillRect/>
          </a:stretch>
        </p:blipFill>
        <p:spPr>
          <a:xfrm>
            <a:off x="7850582" y="8150589"/>
            <a:ext cx="3124202" cy="581027"/>
          </a:xfrm>
          <a:prstGeom prst="rect">
            <a:avLst/>
          </a:prstGeom>
          <a:ln w="12700">
            <a:miter lim="400000"/>
          </a:ln>
        </p:spPr>
      </p:pic>
      <p:pic>
        <p:nvPicPr>
          <p:cNvPr id="372" name="Picture 6" descr="Picture 6"/>
          <p:cNvPicPr>
            <a:picLocks noChangeAspect="1"/>
          </p:cNvPicPr>
          <p:nvPr/>
        </p:nvPicPr>
        <p:blipFill>
          <a:blip r:embed="rId4">
            <a:extLst/>
          </a:blip>
          <a:stretch>
            <a:fillRect/>
          </a:stretch>
        </p:blipFill>
        <p:spPr>
          <a:xfrm>
            <a:off x="8731644" y="8981003"/>
            <a:ext cx="1362077" cy="323852"/>
          </a:xfrm>
          <a:prstGeom prst="rect">
            <a:avLst/>
          </a:prstGeom>
          <a:ln w="12700">
            <a:miter lim="400000"/>
          </a:ln>
        </p:spPr>
      </p:pic>
      <p:pic>
        <p:nvPicPr>
          <p:cNvPr id="373" name="Screen Shot 2019-04-09 at 12.30.51 PM.png" descr="Screen Shot 2019-04-09 at 12.30.51 PM.png"/>
          <p:cNvPicPr>
            <a:picLocks noChangeAspect="1"/>
          </p:cNvPicPr>
          <p:nvPr/>
        </p:nvPicPr>
        <p:blipFill>
          <a:blip r:embed="rId5">
            <a:extLst/>
          </a:blip>
          <a:stretch>
            <a:fillRect/>
          </a:stretch>
        </p:blipFill>
        <p:spPr>
          <a:xfrm>
            <a:off x="780766" y="1854009"/>
            <a:ext cx="8722660" cy="1913359"/>
          </a:xfrm>
          <a:prstGeom prst="rect">
            <a:avLst/>
          </a:prstGeom>
          <a:ln w="12700">
            <a:miter lim="400000"/>
          </a:ln>
        </p:spPr>
      </p:pic>
      <p:sp>
        <p:nvSpPr>
          <p:cNvPr id="374" name="Title"/>
          <p:cNvSpPr txBox="1">
            <a:spLocks noGrp="1"/>
          </p:cNvSpPr>
          <p:nvPr>
            <p:ph type="title"/>
          </p:nvPr>
        </p:nvSpPr>
        <p:spPr>
          <a:prstGeom prst="rect">
            <a:avLst/>
          </a:prstGeom>
        </p:spPr>
        <p:txBody>
          <a:bodyPr/>
          <a:lstStyle>
            <a:lvl1pPr algn="ctr" defTabSz="233679">
              <a:lnSpc>
                <a:spcPct val="80000"/>
              </a:lnSpc>
              <a:spcBef>
                <a:spcPts val="0"/>
              </a:spcBef>
              <a:defRPr sz="4800">
                <a:solidFill>
                  <a:srgbClr val="5C5C5C"/>
                </a:solidFill>
              </a:defRPr>
            </a:lvl1pPr>
          </a:lstStyle>
          <a:p>
            <a:r>
              <a:t>Parametric motion </a:t>
            </a:r>
          </a:p>
        </p:txBody>
      </p:sp>
      <p:sp>
        <p:nvSpPr>
          <p:cNvPr id="375" name="Instead of using a single constant translation vector u, we use a spatially varying motion field or correspondence map, x0(x;p), parameterized by a low- dimensional vector p, where x0 can be any of the motion models presented in Section 2.1.2."/>
          <p:cNvSpPr txBox="1"/>
          <p:nvPr/>
        </p:nvSpPr>
        <p:spPr>
          <a:xfrm>
            <a:off x="571499" y="4364874"/>
            <a:ext cx="11861801" cy="207236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spcBef>
                <a:spcPts val="1800"/>
              </a:spcBef>
              <a:defRPr sz="3200" spc="0">
                <a:latin typeface="Iowan Old Style"/>
                <a:ea typeface="Iowan Old Style"/>
                <a:cs typeface="Iowan Old Style"/>
                <a:sym typeface="Iowan Old Style"/>
              </a:defRPr>
            </a:pPr>
            <a:r>
              <a:rPr sz="3200" dirty="0"/>
              <a:t>Instead of using a single constant translation vector u, we use a spatially varying </a:t>
            </a:r>
            <a:r>
              <a:rPr sz="3200" i="1" dirty="0"/>
              <a:t>motion field </a:t>
            </a:r>
            <a:r>
              <a:rPr sz="3200" dirty="0"/>
              <a:t>or </a:t>
            </a:r>
            <a:r>
              <a:rPr sz="3200" i="1" dirty="0"/>
              <a:t>correspondence map</a:t>
            </a:r>
            <a:r>
              <a:rPr sz="3200" dirty="0"/>
              <a:t>, x</a:t>
            </a:r>
            <a:r>
              <a:rPr sz="3200" baseline="53573" dirty="0"/>
              <a:t>0</a:t>
            </a:r>
            <a:r>
              <a:rPr sz="3200" dirty="0"/>
              <a:t>(</a:t>
            </a:r>
            <a:r>
              <a:rPr sz="3200" dirty="0" err="1"/>
              <a:t>x;p</a:t>
            </a:r>
            <a:r>
              <a:rPr sz="3200" dirty="0"/>
              <a:t>), parameterized by a low- dimensional vector p, where x</a:t>
            </a:r>
            <a:r>
              <a:rPr sz="3200" baseline="53573" dirty="0"/>
              <a:t>0 </a:t>
            </a:r>
            <a:r>
              <a:rPr sz="3200" dirty="0"/>
              <a:t>can be any of the motion models presented in Section </a:t>
            </a:r>
            <a:r>
              <a:rPr sz="3200" dirty="0">
                <a:solidFill>
                  <a:srgbClr val="002866"/>
                </a:solidFill>
              </a:rPr>
              <a:t>2.1.2</a:t>
            </a:r>
            <a:r>
              <a:rPr sz="3200" dirty="0"/>
              <a:t>. </a:t>
            </a:r>
            <a:endParaRPr sz="3200" dirty="0"/>
          </a:p>
        </p:txBody>
      </p:sp>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7" name="Line"/>
          <p:cNvSpPr txBox="1">
            <a:spLocks noGrp="1"/>
          </p:cNvSpPr>
          <p:nvPr>
            <p:ph type="body" sz="quarter" idx="1"/>
          </p:nvPr>
        </p:nvSpPr>
        <p:spPr>
          <a:xfrm>
            <a:off x="571500" y="1574800"/>
            <a:ext cx="11861800" cy="1271"/>
          </a:xfrm>
          <a:prstGeom prst="rect">
            <a:avLst/>
          </a:prstGeom>
        </p:spPr>
        <p:txBody>
          <a:bodyPr>
            <a:normAutofit fontScale="25000" lnSpcReduction="20000"/>
          </a:bodyPr>
          <a:lstStyle/>
          <a:p>
            <a:pPr marL="0" indent="0" defTabSz="182880">
              <a:spcBef>
                <a:spcPts val="0"/>
              </a:spcBef>
              <a:buSzTx/>
              <a:buNone/>
              <a:defRPr sz="480">
                <a:solidFill>
                  <a:srgbClr val="000000"/>
                </a:solidFill>
                <a:latin typeface="+mj-lt"/>
                <a:ea typeface="+mj-ea"/>
                <a:cs typeface="+mj-cs"/>
                <a:sym typeface="Helvetica"/>
              </a:defRPr>
            </a:pPr>
            <a:endParaRPr/>
          </a:p>
        </p:txBody>
      </p:sp>
      <p:sp>
        <p:nvSpPr>
          <p:cNvPr id="378" name="The modified parametric incremental motion update rule"/>
          <p:cNvSpPr txBox="1"/>
          <p:nvPr/>
        </p:nvSpPr>
        <p:spPr>
          <a:xfrm>
            <a:off x="391432" y="1920337"/>
            <a:ext cx="11243390" cy="11786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normAutofit/>
          </a:bodyPr>
          <a:lstStyle/>
          <a:p>
            <a:pPr marL="297957" indent="-297957" defTabSz="543890">
              <a:spcBef>
                <a:spcPts val="1600"/>
              </a:spcBef>
              <a:buClr>
                <a:srgbClr val="330066"/>
              </a:buClr>
              <a:buSzPct val="70000"/>
              <a:buChar char="●"/>
              <a:defRPr sz="2565" spc="0">
                <a:latin typeface="Iowan Old Style"/>
                <a:ea typeface="Iowan Old Style"/>
                <a:cs typeface="Iowan Old Style"/>
                <a:sym typeface="Iowan Old Style"/>
              </a:defRPr>
            </a:pPr>
            <a:endParaRPr/>
          </a:p>
          <a:p>
            <a:pPr marL="297957" indent="-297957" defTabSz="543890">
              <a:spcBef>
                <a:spcPts val="1600"/>
              </a:spcBef>
              <a:buClr>
                <a:srgbClr val="330066"/>
              </a:buClr>
              <a:buSzPct val="70000"/>
              <a:buChar char="●"/>
              <a:defRPr sz="2565" spc="0">
                <a:latin typeface="Iowan Old Style"/>
                <a:ea typeface="Iowan Old Style"/>
                <a:cs typeface="Iowan Old Style"/>
                <a:sym typeface="Iowan Old Style"/>
              </a:defRPr>
            </a:pPr>
            <a:r>
              <a:t>The modified parametric incremental motion update rule</a:t>
            </a:r>
          </a:p>
        </p:txBody>
      </p:sp>
      <p:pic>
        <p:nvPicPr>
          <p:cNvPr id="379" name="Picture 2" descr="Picture 2"/>
          <p:cNvPicPr>
            <a:picLocks noChangeAspect="1"/>
          </p:cNvPicPr>
          <p:nvPr/>
        </p:nvPicPr>
        <p:blipFill>
          <a:blip r:embed="rId2">
            <a:extLst/>
          </a:blip>
          <a:stretch>
            <a:fillRect/>
          </a:stretch>
        </p:blipFill>
        <p:spPr>
          <a:xfrm>
            <a:off x="625095" y="3571564"/>
            <a:ext cx="5543552" cy="1743077"/>
          </a:xfrm>
          <a:prstGeom prst="rect">
            <a:avLst/>
          </a:prstGeom>
          <a:ln w="12700">
            <a:miter lim="400000"/>
          </a:ln>
        </p:spPr>
      </p:pic>
      <p:pic>
        <p:nvPicPr>
          <p:cNvPr id="380" name="Picture 3" descr="Picture 3"/>
          <p:cNvPicPr>
            <a:picLocks noChangeAspect="1"/>
          </p:cNvPicPr>
          <p:nvPr/>
        </p:nvPicPr>
        <p:blipFill>
          <a:blip r:embed="rId3">
            <a:extLst/>
          </a:blip>
          <a:stretch>
            <a:fillRect/>
          </a:stretch>
        </p:blipFill>
        <p:spPr>
          <a:xfrm>
            <a:off x="7485652" y="3416353"/>
            <a:ext cx="3124202" cy="581027"/>
          </a:xfrm>
          <a:prstGeom prst="rect">
            <a:avLst/>
          </a:prstGeom>
          <a:ln w="12700">
            <a:miter lim="400000"/>
          </a:ln>
        </p:spPr>
      </p:pic>
      <p:pic>
        <p:nvPicPr>
          <p:cNvPr id="381" name="Picture 6" descr="Picture 6"/>
          <p:cNvPicPr>
            <a:picLocks noChangeAspect="1"/>
          </p:cNvPicPr>
          <p:nvPr/>
        </p:nvPicPr>
        <p:blipFill>
          <a:blip r:embed="rId4">
            <a:extLst/>
          </a:blip>
          <a:stretch>
            <a:fillRect/>
          </a:stretch>
        </p:blipFill>
        <p:spPr>
          <a:xfrm>
            <a:off x="8167662" y="4137396"/>
            <a:ext cx="1362077" cy="323852"/>
          </a:xfrm>
          <a:prstGeom prst="rect">
            <a:avLst/>
          </a:prstGeom>
          <a:ln w="12700">
            <a:miter lim="400000"/>
          </a:ln>
        </p:spPr>
      </p:pic>
      <p:sp>
        <p:nvSpPr>
          <p:cNvPr id="382" name="Title"/>
          <p:cNvSpPr txBox="1">
            <a:spLocks noGrp="1"/>
          </p:cNvSpPr>
          <p:nvPr>
            <p:ph type="title"/>
          </p:nvPr>
        </p:nvSpPr>
        <p:spPr>
          <a:prstGeom prst="rect">
            <a:avLst/>
          </a:prstGeom>
        </p:spPr>
        <p:txBody>
          <a:bodyPr/>
          <a:lstStyle>
            <a:lvl1pPr algn="ctr" defTabSz="233679">
              <a:lnSpc>
                <a:spcPct val="80000"/>
              </a:lnSpc>
              <a:spcBef>
                <a:spcPts val="0"/>
              </a:spcBef>
              <a:defRPr sz="4800">
                <a:solidFill>
                  <a:srgbClr val="5C5C5C"/>
                </a:solidFill>
              </a:defRPr>
            </a:lvl1pPr>
          </a:lstStyle>
          <a:p>
            <a:r>
              <a:t>Parametric motion </a:t>
            </a:r>
          </a:p>
        </p:txBody>
      </p:sp>
      <p:sp>
        <p:nvSpPr>
          <p:cNvPr id="383" name="The (Gauss–Newton) Hessian and gradient-weighted residual vector for parametric motion:"/>
          <p:cNvSpPr txBox="1"/>
          <p:nvPr/>
        </p:nvSpPr>
        <p:spPr>
          <a:xfrm>
            <a:off x="413663" y="5372485"/>
            <a:ext cx="8901598" cy="11786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normAutofit/>
          </a:bodyPr>
          <a:lstStyle>
            <a:lvl1pPr marL="354787" indent="-354787" defTabSz="566674">
              <a:spcBef>
                <a:spcPts val="1700"/>
              </a:spcBef>
              <a:buClr>
                <a:srgbClr val="330066"/>
              </a:buClr>
              <a:buSzPct val="70000"/>
              <a:buChar char="●"/>
              <a:defRPr sz="3104" spc="0">
                <a:latin typeface="Iowan Old Style"/>
                <a:ea typeface="Iowan Old Style"/>
                <a:cs typeface="Iowan Old Style"/>
                <a:sym typeface="Iowan Old Style"/>
              </a:defRPr>
            </a:lvl1pPr>
          </a:lstStyle>
          <a:p>
            <a:r>
              <a:t>The (Gauss–Newton) Hessian and gradient-weighted residual vector for parametric motion:</a:t>
            </a:r>
          </a:p>
        </p:txBody>
      </p:sp>
      <p:pic>
        <p:nvPicPr>
          <p:cNvPr id="384" name="Picture 4" descr="Picture 4"/>
          <p:cNvPicPr>
            <a:picLocks noChangeAspect="1"/>
          </p:cNvPicPr>
          <p:nvPr/>
        </p:nvPicPr>
        <p:blipFill>
          <a:blip r:embed="rId5">
            <a:extLst/>
          </a:blip>
          <a:stretch>
            <a:fillRect/>
          </a:stretch>
        </p:blipFill>
        <p:spPr>
          <a:xfrm>
            <a:off x="3593824" y="6781253"/>
            <a:ext cx="5418888" cy="792090"/>
          </a:xfrm>
          <a:prstGeom prst="rect">
            <a:avLst/>
          </a:prstGeom>
          <a:ln w="12700">
            <a:miter lim="400000"/>
          </a:ln>
        </p:spPr>
      </p:pic>
      <p:pic>
        <p:nvPicPr>
          <p:cNvPr id="385" name="Picture 5" descr="Picture 5"/>
          <p:cNvPicPr>
            <a:picLocks noChangeAspect="1"/>
          </p:cNvPicPr>
          <p:nvPr/>
        </p:nvPicPr>
        <p:blipFill>
          <a:blip r:embed="rId6">
            <a:extLst/>
          </a:blip>
          <a:stretch>
            <a:fillRect/>
          </a:stretch>
        </p:blipFill>
        <p:spPr>
          <a:xfrm>
            <a:off x="4440990" y="7803421"/>
            <a:ext cx="3724556" cy="720082"/>
          </a:xfrm>
          <a:prstGeom prst="rect">
            <a:avLst/>
          </a:prstGeom>
          <a:ln w="12700">
            <a:miter lim="400000"/>
          </a:ln>
        </p:spPr>
      </p:pic>
    </p:spTree>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7" name="Line"/>
          <p:cNvSpPr txBox="1">
            <a:spLocks noGrp="1"/>
          </p:cNvSpPr>
          <p:nvPr>
            <p:ph type="body" sz="quarter" idx="1"/>
          </p:nvPr>
        </p:nvSpPr>
        <p:spPr>
          <a:prstGeom prst="rect">
            <a:avLst/>
          </a:prstGeom>
        </p:spPr>
        <p:txBody>
          <a:bodyPr>
            <a:normAutofit fontScale="25000" lnSpcReduction="20000"/>
          </a:bodyPr>
          <a:lstStyle/>
          <a:p>
            <a:pPr marL="0" indent="0" defTabSz="182880">
              <a:spcBef>
                <a:spcPts val="0"/>
              </a:spcBef>
              <a:buSzTx/>
              <a:buNone/>
              <a:defRPr sz="480">
                <a:solidFill>
                  <a:srgbClr val="000000"/>
                </a:solidFill>
                <a:latin typeface="+mj-lt"/>
                <a:ea typeface="+mj-ea"/>
                <a:cs typeface="+mj-cs"/>
                <a:sym typeface="Helvetica"/>
              </a:defRPr>
            </a:pPr>
            <a:endParaRPr/>
          </a:p>
        </p:txBody>
      </p:sp>
      <p:pic>
        <p:nvPicPr>
          <p:cNvPr id="388" name="Screen Shot 2019-04-09 at 1.08.10 PM.png" descr="Screen Shot 2019-04-09 at 1.08.10 PM.png"/>
          <p:cNvPicPr>
            <a:picLocks noChangeAspect="1"/>
          </p:cNvPicPr>
          <p:nvPr/>
        </p:nvPicPr>
        <p:blipFill>
          <a:blip r:embed="rId2">
            <a:extLst/>
          </a:blip>
          <a:stretch>
            <a:fillRect/>
          </a:stretch>
        </p:blipFill>
        <p:spPr>
          <a:xfrm>
            <a:off x="1137833" y="2246905"/>
            <a:ext cx="9144002" cy="5511802"/>
          </a:xfrm>
          <a:prstGeom prst="rect">
            <a:avLst/>
          </a:prstGeom>
          <a:ln w="12700">
            <a:miter lim="400000"/>
          </a:ln>
        </p:spPr>
      </p:pic>
      <p:sp>
        <p:nvSpPr>
          <p:cNvPr id="389" name="Title"/>
          <p:cNvSpPr txBox="1">
            <a:spLocks noGrp="1"/>
          </p:cNvSpPr>
          <p:nvPr>
            <p:ph type="title"/>
          </p:nvPr>
        </p:nvSpPr>
        <p:spPr>
          <a:prstGeom prst="rect">
            <a:avLst/>
          </a:prstGeom>
        </p:spPr>
        <p:txBody>
          <a:bodyPr/>
          <a:lstStyle>
            <a:lvl1pPr algn="ctr" defTabSz="233679">
              <a:lnSpc>
                <a:spcPct val="80000"/>
              </a:lnSpc>
              <a:spcBef>
                <a:spcPts val="0"/>
              </a:spcBef>
              <a:defRPr sz="4800">
                <a:solidFill>
                  <a:srgbClr val="5C5C5C"/>
                </a:solidFill>
              </a:defRPr>
            </a:lvl1pPr>
          </a:lstStyle>
          <a:p>
            <a:r>
              <a:t>Parametric motion </a:t>
            </a:r>
          </a:p>
        </p:txBody>
      </p:sp>
      <p:sp>
        <p:nvSpPr>
          <p:cNvPr id="390" name="motion models presented in Section 2.1.2."/>
          <p:cNvSpPr txBox="1"/>
          <p:nvPr/>
        </p:nvSpPr>
        <p:spPr>
          <a:xfrm>
            <a:off x="676431" y="1703069"/>
            <a:ext cx="7770417" cy="660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spcBef>
                <a:spcPts val="1800"/>
              </a:spcBef>
              <a:defRPr sz="3200" spc="0">
                <a:latin typeface="Iowan Old Style"/>
                <a:ea typeface="Iowan Old Style"/>
                <a:cs typeface="Iowan Old Style"/>
                <a:sym typeface="Iowan Old Style"/>
              </a:defRPr>
            </a:pPr>
            <a:r>
              <a:rPr dirty="0"/>
              <a:t>motion models presented in Section </a:t>
            </a:r>
            <a:r>
              <a:rPr dirty="0">
                <a:solidFill>
                  <a:srgbClr val="002866"/>
                </a:solidFill>
              </a:rPr>
              <a:t>2.1.2</a:t>
            </a:r>
            <a:r>
              <a:rPr dirty="0"/>
              <a:t>.</a:t>
            </a:r>
          </a:p>
        </p:txBody>
      </p:sp>
    </p:spTree>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 name="Line"/>
          <p:cNvSpPr txBox="1">
            <a:spLocks noGrp="1"/>
          </p:cNvSpPr>
          <p:nvPr>
            <p:ph type="body" sz="quarter" idx="1"/>
          </p:nvPr>
        </p:nvSpPr>
        <p:spPr>
          <a:prstGeom prst="rect">
            <a:avLst/>
          </a:prstGeom>
        </p:spPr>
        <p:txBody>
          <a:bodyPr>
            <a:normAutofit fontScale="25000" lnSpcReduction="20000"/>
          </a:bodyPr>
          <a:lstStyle/>
          <a:p>
            <a:pPr marL="0" indent="0" defTabSz="182880">
              <a:spcBef>
                <a:spcPts val="0"/>
              </a:spcBef>
              <a:buSzTx/>
              <a:buNone/>
              <a:defRPr sz="480">
                <a:solidFill>
                  <a:srgbClr val="000000"/>
                </a:solidFill>
                <a:latin typeface="+mj-lt"/>
                <a:ea typeface="+mj-ea"/>
                <a:cs typeface="+mj-cs"/>
                <a:sym typeface="Helvetica"/>
              </a:defRPr>
            </a:pPr>
            <a:endParaRPr/>
          </a:p>
        </p:txBody>
      </p:sp>
      <p:sp>
        <p:nvSpPr>
          <p:cNvPr id="393" name="Patch-based Approximation (1/2)"/>
          <p:cNvSpPr txBox="1">
            <a:spLocks noGrp="1"/>
          </p:cNvSpPr>
          <p:nvPr>
            <p:ph type="title"/>
          </p:nvPr>
        </p:nvSpPr>
        <p:spPr>
          <a:prstGeom prst="rect">
            <a:avLst/>
          </a:prstGeom>
        </p:spPr>
        <p:txBody>
          <a:bodyPr>
            <a:normAutofit fontScale="90000"/>
          </a:bodyPr>
          <a:lstStyle>
            <a:lvl1pPr defTabSz="543305">
              <a:spcBef>
                <a:spcPts val="2100"/>
              </a:spcBef>
              <a:defRPr sz="4836"/>
            </a:lvl1pPr>
          </a:lstStyle>
          <a:p>
            <a:r>
              <a:t>Patch-based Approximation (1/2)</a:t>
            </a:r>
          </a:p>
        </p:txBody>
      </p:sp>
      <p:sp>
        <p:nvSpPr>
          <p:cNvPr id="394" name="The computation of the Hessian and residual vectors for parametric motion can be significantly more expensive than for the translational case…"/>
          <p:cNvSpPr txBox="1"/>
          <p:nvPr/>
        </p:nvSpPr>
        <p:spPr>
          <a:xfrm>
            <a:off x="748430" y="2088424"/>
            <a:ext cx="11507940" cy="44116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normAutofit/>
          </a:bodyPr>
          <a:lstStyle/>
          <a:p>
            <a:pPr marL="365759" indent="-365759">
              <a:spcBef>
                <a:spcPts val="1800"/>
              </a:spcBef>
              <a:buClr>
                <a:srgbClr val="330066"/>
              </a:buClr>
              <a:buSzPct val="70000"/>
              <a:buChar char="●"/>
              <a:defRPr sz="3200" spc="0">
                <a:latin typeface="Iowan Old Style"/>
                <a:ea typeface="Iowan Old Style"/>
                <a:cs typeface="Iowan Old Style"/>
                <a:sym typeface="Iowan Old Style"/>
              </a:defRPr>
            </a:pPr>
            <a:r>
              <a:t>The computation of the Hessian and residual vectors for parametric motion can be significantly more expensive than for the translational case</a:t>
            </a:r>
            <a:endParaRPr sz="3000">
              <a:solidFill>
                <a:srgbClr val="000000"/>
              </a:solidFill>
              <a:latin typeface="Arial"/>
              <a:ea typeface="Arial"/>
              <a:cs typeface="Arial"/>
              <a:sym typeface="Arial"/>
            </a:endParaRPr>
          </a:p>
          <a:p>
            <a:pPr marL="365759" indent="-365759">
              <a:spcBef>
                <a:spcPts val="1800"/>
              </a:spcBef>
              <a:buClr>
                <a:srgbClr val="330066"/>
              </a:buClr>
              <a:buSzPct val="70000"/>
              <a:buChar char="●"/>
              <a:defRPr sz="3200" spc="0">
                <a:latin typeface="Iowan Old Style"/>
                <a:ea typeface="Iowan Old Style"/>
                <a:cs typeface="Iowan Old Style"/>
                <a:sym typeface="Iowan Old Style"/>
              </a:defRPr>
            </a:pPr>
            <a:r>
              <a:t>Divide the image up into smaller sub-blocks (patches)  and to only accumulate the simpler 2x2 quantities inside the square brackets at the pixel level</a:t>
            </a:r>
          </a:p>
        </p:txBody>
      </p:sp>
      <p:sp>
        <p:nvSpPr>
          <p:cNvPr id="395" name="頁尾版面配置區 3"/>
          <p:cNvSpPr txBox="1"/>
          <p:nvPr/>
        </p:nvSpPr>
        <p:spPr>
          <a:xfrm>
            <a:off x="4860819" y="9193499"/>
            <a:ext cx="2895602" cy="4089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p>
            <a:pPr algn="ctr" defTabSz="914400">
              <a:spcBef>
                <a:spcPts val="0"/>
              </a:spcBef>
              <a:defRPr sz="1000" b="1" spc="0">
                <a:solidFill>
                  <a:srgbClr val="000000"/>
                </a:solidFill>
                <a:effectLst>
                  <a:outerShdw blurRad="38100" dist="38100" dir="2700000" rotWithShape="0">
                    <a:srgbClr val="C0C0C0"/>
                  </a:outerShdw>
                </a:effectLst>
                <a:latin typeface="Times New Roman"/>
                <a:ea typeface="Times New Roman"/>
                <a:cs typeface="Times New Roman"/>
                <a:sym typeface="Times New Roman"/>
              </a:defRPr>
            </a:pPr>
            <a:r>
              <a:t>DC &amp; CV Lab.</a:t>
            </a:r>
          </a:p>
          <a:p>
            <a:pPr algn="ctr" defTabSz="914400">
              <a:spcBef>
                <a:spcPts val="0"/>
              </a:spcBef>
              <a:defRPr sz="1000" spc="0">
                <a:solidFill>
                  <a:srgbClr val="000000"/>
                </a:solidFill>
                <a:latin typeface="Comic Sans MS"/>
                <a:ea typeface="Comic Sans MS"/>
                <a:cs typeface="Comic Sans MS"/>
                <a:sym typeface="Comic Sans MS"/>
              </a:defRPr>
            </a:pPr>
            <a:r>
              <a:t>CSIE NTU</a:t>
            </a:r>
          </a:p>
        </p:txBody>
      </p:sp>
      <p:pic>
        <p:nvPicPr>
          <p:cNvPr id="396" name="Picture 2" descr="Picture 2"/>
          <p:cNvPicPr>
            <a:picLocks noChangeAspect="1"/>
          </p:cNvPicPr>
          <p:nvPr/>
        </p:nvPicPr>
        <p:blipFill>
          <a:blip r:embed="rId2">
            <a:extLst/>
          </a:blip>
          <a:stretch>
            <a:fillRect/>
          </a:stretch>
        </p:blipFill>
        <p:spPr>
          <a:xfrm>
            <a:off x="7586364" y="6437003"/>
            <a:ext cx="3751533" cy="794300"/>
          </a:xfrm>
          <a:prstGeom prst="rect">
            <a:avLst/>
          </a:prstGeom>
          <a:ln w="12700">
            <a:miter lim="400000"/>
          </a:ln>
        </p:spPr>
      </p:pic>
      <p:pic>
        <p:nvPicPr>
          <p:cNvPr id="397" name="Picture 3" descr="Picture 3"/>
          <p:cNvPicPr>
            <a:picLocks noChangeAspect="1"/>
          </p:cNvPicPr>
          <p:nvPr/>
        </p:nvPicPr>
        <p:blipFill>
          <a:blip r:embed="rId3">
            <a:extLst/>
          </a:blip>
          <a:stretch>
            <a:fillRect/>
          </a:stretch>
        </p:blipFill>
        <p:spPr>
          <a:xfrm>
            <a:off x="7991004" y="7486753"/>
            <a:ext cx="2942253" cy="760929"/>
          </a:xfrm>
          <a:prstGeom prst="rect">
            <a:avLst/>
          </a:prstGeom>
          <a:ln w="12700">
            <a:miter lim="400000"/>
          </a:ln>
        </p:spPr>
      </p:pic>
      <p:pic>
        <p:nvPicPr>
          <p:cNvPr id="398" name="Picture 4" descr="Picture 4"/>
          <p:cNvPicPr>
            <a:picLocks noChangeAspect="1"/>
          </p:cNvPicPr>
          <p:nvPr/>
        </p:nvPicPr>
        <p:blipFill>
          <a:blip r:embed="rId4">
            <a:extLst/>
          </a:blip>
          <a:stretch>
            <a:fillRect/>
          </a:stretch>
        </p:blipFill>
        <p:spPr>
          <a:xfrm>
            <a:off x="840266" y="6438108"/>
            <a:ext cx="5418889" cy="792090"/>
          </a:xfrm>
          <a:prstGeom prst="rect">
            <a:avLst/>
          </a:prstGeom>
          <a:ln w="12700">
            <a:miter lim="400000"/>
          </a:ln>
        </p:spPr>
      </p:pic>
      <p:pic>
        <p:nvPicPr>
          <p:cNvPr id="399" name="Picture 5" descr="Picture 5"/>
          <p:cNvPicPr>
            <a:picLocks noChangeAspect="1"/>
          </p:cNvPicPr>
          <p:nvPr/>
        </p:nvPicPr>
        <p:blipFill>
          <a:blip r:embed="rId5">
            <a:extLst/>
          </a:blip>
          <a:stretch>
            <a:fillRect/>
          </a:stretch>
        </p:blipFill>
        <p:spPr>
          <a:xfrm>
            <a:off x="1687433" y="7486753"/>
            <a:ext cx="3724555" cy="720082"/>
          </a:xfrm>
          <a:prstGeom prst="rect">
            <a:avLst/>
          </a:prstGeom>
          <a:ln w="12700">
            <a:miter lim="400000"/>
          </a:ln>
        </p:spPr>
      </p:pic>
    </p:spTree>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1" name="Line"/>
          <p:cNvSpPr txBox="1">
            <a:spLocks noGrp="1"/>
          </p:cNvSpPr>
          <p:nvPr>
            <p:ph type="body" sz="quarter" idx="1"/>
          </p:nvPr>
        </p:nvSpPr>
        <p:spPr>
          <a:prstGeom prst="rect">
            <a:avLst/>
          </a:prstGeom>
        </p:spPr>
        <p:txBody>
          <a:bodyPr>
            <a:normAutofit fontScale="25000" lnSpcReduction="20000"/>
          </a:bodyPr>
          <a:lstStyle/>
          <a:p>
            <a:pPr marL="0" indent="0" defTabSz="182880">
              <a:spcBef>
                <a:spcPts val="0"/>
              </a:spcBef>
              <a:buSzTx/>
              <a:buNone/>
              <a:defRPr sz="480">
                <a:solidFill>
                  <a:srgbClr val="000000"/>
                </a:solidFill>
                <a:latin typeface="+mj-lt"/>
                <a:ea typeface="+mj-ea"/>
                <a:cs typeface="+mj-cs"/>
                <a:sym typeface="Helvetica"/>
              </a:defRPr>
            </a:pPr>
            <a:endParaRPr/>
          </a:p>
        </p:txBody>
      </p:sp>
      <p:sp>
        <p:nvSpPr>
          <p:cNvPr id="402" name="Patch-based Approximation (2/2)"/>
          <p:cNvSpPr txBox="1">
            <a:spLocks noGrp="1"/>
          </p:cNvSpPr>
          <p:nvPr>
            <p:ph type="title"/>
          </p:nvPr>
        </p:nvSpPr>
        <p:spPr>
          <a:prstGeom prst="rect">
            <a:avLst/>
          </a:prstGeom>
        </p:spPr>
        <p:txBody>
          <a:bodyPr>
            <a:normAutofit fontScale="90000"/>
          </a:bodyPr>
          <a:lstStyle>
            <a:lvl1pPr defTabSz="543305">
              <a:spcBef>
                <a:spcPts val="2100"/>
              </a:spcBef>
              <a:defRPr sz="4836"/>
            </a:lvl1pPr>
          </a:lstStyle>
          <a:p>
            <a:r>
              <a:t>Patch-based Approximation (2/2)</a:t>
            </a:r>
          </a:p>
        </p:txBody>
      </p:sp>
      <p:sp>
        <p:nvSpPr>
          <p:cNvPr id="403" name="The full Hessian and residual can then be approximated as:"/>
          <p:cNvSpPr txBox="1"/>
          <p:nvPr/>
        </p:nvSpPr>
        <p:spPr>
          <a:xfrm>
            <a:off x="892720" y="3978142"/>
            <a:ext cx="11589323" cy="123997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normAutofit/>
          </a:bodyPr>
          <a:lstStyle>
            <a:lvl1pPr marL="365759" indent="-365759">
              <a:spcBef>
                <a:spcPts val="1800"/>
              </a:spcBef>
              <a:buClr>
                <a:srgbClr val="330066"/>
              </a:buClr>
              <a:buSzPct val="70000"/>
              <a:buChar char="●"/>
              <a:defRPr sz="3200" spc="0">
                <a:latin typeface="Iowan Old Style"/>
                <a:ea typeface="Iowan Old Style"/>
                <a:cs typeface="Iowan Old Style"/>
                <a:sym typeface="Iowan Old Style"/>
              </a:defRPr>
            </a:lvl1pPr>
          </a:lstStyle>
          <a:p>
            <a:r>
              <a:t>The full Hessian and residual can then be approximated as:</a:t>
            </a:r>
          </a:p>
        </p:txBody>
      </p:sp>
      <p:sp>
        <p:nvSpPr>
          <p:cNvPr id="404" name="頁尾版面配置區 3"/>
          <p:cNvSpPr txBox="1"/>
          <p:nvPr/>
        </p:nvSpPr>
        <p:spPr>
          <a:xfrm>
            <a:off x="5543472" y="8888686"/>
            <a:ext cx="2895602" cy="4089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p>
            <a:pPr algn="ctr" defTabSz="914400">
              <a:spcBef>
                <a:spcPts val="0"/>
              </a:spcBef>
              <a:defRPr sz="1000" b="1" spc="0">
                <a:solidFill>
                  <a:srgbClr val="000000"/>
                </a:solidFill>
                <a:effectLst>
                  <a:outerShdw blurRad="38100" dist="38100" dir="2700000" rotWithShape="0">
                    <a:srgbClr val="C0C0C0"/>
                  </a:outerShdw>
                </a:effectLst>
                <a:latin typeface="Times New Roman"/>
                <a:ea typeface="Times New Roman"/>
                <a:cs typeface="Times New Roman"/>
                <a:sym typeface="Times New Roman"/>
              </a:defRPr>
            </a:pPr>
            <a:r>
              <a:t>DC &amp; CV Lab.</a:t>
            </a:r>
          </a:p>
          <a:p>
            <a:pPr algn="ctr" defTabSz="914400">
              <a:spcBef>
                <a:spcPts val="0"/>
              </a:spcBef>
              <a:defRPr sz="1000" spc="0">
                <a:solidFill>
                  <a:srgbClr val="000000"/>
                </a:solidFill>
                <a:latin typeface="Comic Sans MS"/>
                <a:ea typeface="Comic Sans MS"/>
                <a:cs typeface="Comic Sans MS"/>
                <a:sym typeface="Comic Sans MS"/>
              </a:defRPr>
            </a:pPr>
            <a:r>
              <a:t>CSIE NTU</a:t>
            </a:r>
          </a:p>
        </p:txBody>
      </p:sp>
      <p:pic>
        <p:nvPicPr>
          <p:cNvPr id="405" name="Picture 2" descr="Picture 2"/>
          <p:cNvPicPr>
            <a:picLocks noChangeAspect="1"/>
          </p:cNvPicPr>
          <p:nvPr/>
        </p:nvPicPr>
        <p:blipFill>
          <a:blip r:embed="rId2">
            <a:extLst/>
          </a:blip>
          <a:stretch>
            <a:fillRect/>
          </a:stretch>
        </p:blipFill>
        <p:spPr>
          <a:xfrm>
            <a:off x="8465512" y="1924491"/>
            <a:ext cx="3751533" cy="794300"/>
          </a:xfrm>
          <a:prstGeom prst="rect">
            <a:avLst/>
          </a:prstGeom>
          <a:ln w="12700">
            <a:miter lim="400000"/>
          </a:ln>
        </p:spPr>
      </p:pic>
      <p:pic>
        <p:nvPicPr>
          <p:cNvPr id="406" name="Picture 3" descr="Picture 3"/>
          <p:cNvPicPr>
            <a:picLocks noChangeAspect="1"/>
          </p:cNvPicPr>
          <p:nvPr/>
        </p:nvPicPr>
        <p:blipFill>
          <a:blip r:embed="rId3">
            <a:extLst/>
          </a:blip>
          <a:stretch>
            <a:fillRect/>
          </a:stretch>
        </p:blipFill>
        <p:spPr>
          <a:xfrm>
            <a:off x="8870152" y="3040272"/>
            <a:ext cx="2942253" cy="760929"/>
          </a:xfrm>
          <a:prstGeom prst="rect">
            <a:avLst/>
          </a:prstGeom>
          <a:ln w="12700">
            <a:miter lim="400000"/>
          </a:ln>
        </p:spPr>
      </p:pic>
      <p:pic>
        <p:nvPicPr>
          <p:cNvPr id="407" name="Picture 4" descr="Picture 4"/>
          <p:cNvPicPr>
            <a:picLocks noChangeAspect="1"/>
          </p:cNvPicPr>
          <p:nvPr/>
        </p:nvPicPr>
        <p:blipFill>
          <a:blip r:embed="rId4">
            <a:extLst/>
          </a:blip>
          <a:stretch>
            <a:fillRect/>
          </a:stretch>
        </p:blipFill>
        <p:spPr>
          <a:xfrm>
            <a:off x="2462253" y="5393672"/>
            <a:ext cx="8080294" cy="688850"/>
          </a:xfrm>
          <a:prstGeom prst="rect">
            <a:avLst/>
          </a:prstGeom>
          <a:ln w="12700">
            <a:miter lim="400000"/>
          </a:ln>
        </p:spPr>
      </p:pic>
      <p:pic>
        <p:nvPicPr>
          <p:cNvPr id="408" name="Picture 5" descr="Picture 5"/>
          <p:cNvPicPr>
            <a:picLocks noChangeAspect="1"/>
          </p:cNvPicPr>
          <p:nvPr/>
        </p:nvPicPr>
        <p:blipFill>
          <a:blip r:embed="rId5">
            <a:extLst/>
          </a:blip>
          <a:stretch>
            <a:fillRect/>
          </a:stretch>
        </p:blipFill>
        <p:spPr>
          <a:xfrm>
            <a:off x="3333246" y="6477462"/>
            <a:ext cx="5746184" cy="643231"/>
          </a:xfrm>
          <a:prstGeom prst="rect">
            <a:avLst/>
          </a:prstGeom>
          <a:ln w="12700">
            <a:miter lim="400000"/>
          </a:ln>
        </p:spPr>
      </p:pic>
      <p:sp>
        <p:nvSpPr>
          <p:cNvPr id="409" name="where xˆj is the center of each patch Pj"/>
          <p:cNvSpPr txBox="1"/>
          <p:nvPr/>
        </p:nvSpPr>
        <p:spPr>
          <a:xfrm>
            <a:off x="916093" y="7674993"/>
            <a:ext cx="6053647" cy="584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spcBef>
                <a:spcPts val="1800"/>
              </a:spcBef>
              <a:defRPr spc="0">
                <a:latin typeface="Iowan Old Style"/>
                <a:ea typeface="Iowan Old Style"/>
                <a:cs typeface="Iowan Old Style"/>
                <a:sym typeface="Iowan Old Style"/>
              </a:defRPr>
            </a:pPr>
            <a:r>
              <a:t>where xˆ</a:t>
            </a:r>
            <a:r>
              <a:rPr sz="900" baseline="-16072"/>
              <a:t>j </a:t>
            </a:r>
            <a:r>
              <a:t>is the center of each patch P</a:t>
            </a:r>
            <a:r>
              <a:rPr sz="900" baseline="-16072"/>
              <a:t>j</a:t>
            </a:r>
          </a:p>
        </p:txBody>
      </p:sp>
      <p:pic>
        <p:nvPicPr>
          <p:cNvPr id="410" name="Picture 4" descr="Picture 4"/>
          <p:cNvPicPr>
            <a:picLocks noChangeAspect="1"/>
          </p:cNvPicPr>
          <p:nvPr/>
        </p:nvPicPr>
        <p:blipFill>
          <a:blip r:embed="rId6">
            <a:extLst/>
          </a:blip>
          <a:stretch>
            <a:fillRect/>
          </a:stretch>
        </p:blipFill>
        <p:spPr>
          <a:xfrm>
            <a:off x="1105669" y="1925596"/>
            <a:ext cx="5418889" cy="792090"/>
          </a:xfrm>
          <a:prstGeom prst="rect">
            <a:avLst/>
          </a:prstGeom>
          <a:ln w="12700">
            <a:miter lim="400000"/>
          </a:ln>
        </p:spPr>
      </p:pic>
      <p:pic>
        <p:nvPicPr>
          <p:cNvPr id="411" name="Picture 5" descr="Picture 5"/>
          <p:cNvPicPr>
            <a:picLocks noChangeAspect="1"/>
          </p:cNvPicPr>
          <p:nvPr/>
        </p:nvPicPr>
        <p:blipFill>
          <a:blip r:embed="rId7">
            <a:extLst/>
          </a:blip>
          <a:stretch>
            <a:fillRect/>
          </a:stretch>
        </p:blipFill>
        <p:spPr>
          <a:xfrm>
            <a:off x="2080639" y="2988425"/>
            <a:ext cx="3724555" cy="720082"/>
          </a:xfrm>
          <a:prstGeom prst="rect">
            <a:avLst/>
          </a:prstGeom>
          <a:ln w="12700">
            <a:miter lim="400000"/>
          </a:ln>
        </p:spPr>
      </p:pic>
    </p:spTree>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3" name="Line"/>
          <p:cNvSpPr txBox="1">
            <a:spLocks noGrp="1"/>
          </p:cNvSpPr>
          <p:nvPr>
            <p:ph type="body" sz="quarter" idx="1"/>
          </p:nvPr>
        </p:nvSpPr>
        <p:spPr>
          <a:prstGeom prst="rect">
            <a:avLst/>
          </a:prstGeom>
        </p:spPr>
        <p:txBody>
          <a:bodyPr>
            <a:normAutofit fontScale="25000" lnSpcReduction="20000"/>
          </a:bodyPr>
          <a:lstStyle/>
          <a:p>
            <a:pPr marL="0" indent="0" defTabSz="182880">
              <a:spcBef>
                <a:spcPts val="0"/>
              </a:spcBef>
              <a:buSzTx/>
              <a:buNone/>
              <a:defRPr sz="480">
                <a:solidFill>
                  <a:srgbClr val="000000"/>
                </a:solidFill>
                <a:latin typeface="+mj-lt"/>
                <a:ea typeface="+mj-ea"/>
                <a:cs typeface="+mj-cs"/>
                <a:sym typeface="Helvetica"/>
              </a:defRPr>
            </a:pPr>
            <a:endParaRPr/>
          </a:p>
        </p:txBody>
      </p:sp>
      <p:sp>
        <p:nvSpPr>
          <p:cNvPr id="414" name="For a complex parametric motion such as a homography, the computation of the motion Jacobian becomes complicated and may involve a per-pixel division.…"/>
          <p:cNvSpPr txBox="1"/>
          <p:nvPr/>
        </p:nvSpPr>
        <p:spPr>
          <a:xfrm>
            <a:off x="731729" y="1843692"/>
            <a:ext cx="10841257" cy="44116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normAutofit/>
          </a:bodyPr>
          <a:lstStyle/>
          <a:p>
            <a:pPr marL="299923" indent="-299923" defTabSz="479044">
              <a:buClr>
                <a:srgbClr val="330066"/>
              </a:buClr>
              <a:buSzPct val="70000"/>
              <a:buChar char="●"/>
              <a:defRPr sz="2624" spc="0">
                <a:latin typeface="Iowan Old Style"/>
                <a:ea typeface="Iowan Old Style"/>
                <a:cs typeface="Iowan Old Style"/>
                <a:sym typeface="Iowan Old Style"/>
              </a:defRPr>
            </a:pPr>
            <a:r>
              <a:t>For a complex parametric motion such as a homography, the computation of the motion Jacobian becomes complicated and may involve a per-pixel division.</a:t>
            </a:r>
            <a:endParaRPr sz="2460">
              <a:solidFill>
                <a:srgbClr val="000000"/>
              </a:solidFill>
              <a:latin typeface="Arial"/>
              <a:ea typeface="Arial"/>
              <a:cs typeface="Arial"/>
              <a:sym typeface="Arial"/>
            </a:endParaRPr>
          </a:p>
          <a:p>
            <a:pPr marL="299923" indent="-299923" defTabSz="479044">
              <a:buClr>
                <a:srgbClr val="330066"/>
              </a:buClr>
              <a:buSzPct val="70000"/>
              <a:buChar char="●"/>
              <a:defRPr sz="2624" spc="0">
                <a:latin typeface="Iowan Old Style"/>
                <a:ea typeface="Iowan Old Style"/>
                <a:cs typeface="Iowan Old Style"/>
                <a:sym typeface="Iowan Old Style"/>
              </a:defRPr>
            </a:pPr>
            <a:r>
              <a:t>Simplification:</a:t>
            </a:r>
            <a:endParaRPr sz="2460">
              <a:solidFill>
                <a:srgbClr val="000000"/>
              </a:solidFill>
              <a:latin typeface="Arial"/>
              <a:ea typeface="Arial"/>
              <a:cs typeface="Arial"/>
              <a:sym typeface="Arial"/>
            </a:endParaRPr>
          </a:p>
          <a:p>
            <a:pPr marL="633351" lvl="1" indent="-350872" defTabSz="479044">
              <a:buClr>
                <a:srgbClr val="669999"/>
              </a:buClr>
              <a:buSzPct val="70000"/>
              <a:buChar char="●"/>
              <a:defRPr sz="2624" spc="0">
                <a:latin typeface="Iowan Old Style"/>
                <a:ea typeface="Iowan Old Style"/>
                <a:cs typeface="Iowan Old Style"/>
                <a:sym typeface="Iowan Old Style"/>
              </a:defRPr>
            </a:pPr>
            <a:r>
              <a:t>first warp the target image  according to the current motion estimate </a:t>
            </a:r>
          </a:p>
          <a:p>
            <a:pPr defTabSz="479044">
              <a:defRPr sz="2624" spc="0">
                <a:latin typeface="Iowan Old Style"/>
                <a:ea typeface="Iowan Old Style"/>
                <a:cs typeface="Iowan Old Style"/>
                <a:sym typeface="Iowan Old Style"/>
              </a:defRPr>
            </a:pPr>
            <a:endParaRPr sz="2132">
              <a:solidFill>
                <a:srgbClr val="000000"/>
              </a:solidFill>
              <a:latin typeface="Arial"/>
              <a:ea typeface="Arial"/>
              <a:cs typeface="Arial"/>
              <a:sym typeface="Arial"/>
            </a:endParaRPr>
          </a:p>
          <a:p>
            <a:pPr marL="633351" lvl="1" indent="-350872" defTabSz="479044">
              <a:buClr>
                <a:srgbClr val="669999"/>
              </a:buClr>
              <a:buSzPct val="70000"/>
              <a:buChar char="●"/>
              <a:defRPr sz="2624" spc="0">
                <a:latin typeface="Iowan Old Style"/>
                <a:ea typeface="Iowan Old Style"/>
                <a:cs typeface="Iowan Old Style"/>
                <a:sym typeface="Iowan Old Style"/>
              </a:defRPr>
            </a:pPr>
            <a:r>
              <a:t>compare this warped image against the template </a:t>
            </a:r>
          </a:p>
        </p:txBody>
      </p:sp>
      <p:sp>
        <p:nvSpPr>
          <p:cNvPr id="415" name="頁尾版面配置區 3"/>
          <p:cNvSpPr txBox="1"/>
          <p:nvPr/>
        </p:nvSpPr>
        <p:spPr>
          <a:xfrm>
            <a:off x="4704557" y="8965948"/>
            <a:ext cx="2895602" cy="4089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p>
            <a:pPr algn="ctr" defTabSz="914400">
              <a:spcBef>
                <a:spcPts val="0"/>
              </a:spcBef>
              <a:defRPr sz="1000" b="1" spc="0">
                <a:solidFill>
                  <a:srgbClr val="000000"/>
                </a:solidFill>
                <a:effectLst>
                  <a:outerShdw blurRad="38100" dist="38100" dir="2700000" rotWithShape="0">
                    <a:srgbClr val="C0C0C0"/>
                  </a:outerShdw>
                </a:effectLst>
                <a:latin typeface="Times New Roman"/>
                <a:ea typeface="Times New Roman"/>
                <a:cs typeface="Times New Roman"/>
                <a:sym typeface="Times New Roman"/>
              </a:defRPr>
            </a:pPr>
            <a:r>
              <a:t>DC &amp; CV Lab.</a:t>
            </a:r>
          </a:p>
          <a:p>
            <a:pPr algn="ctr" defTabSz="914400">
              <a:spcBef>
                <a:spcPts val="0"/>
              </a:spcBef>
              <a:defRPr sz="1000" spc="0">
                <a:solidFill>
                  <a:srgbClr val="000000"/>
                </a:solidFill>
                <a:latin typeface="Comic Sans MS"/>
                <a:ea typeface="Comic Sans MS"/>
                <a:cs typeface="Comic Sans MS"/>
                <a:sym typeface="Comic Sans MS"/>
              </a:defRPr>
            </a:pPr>
            <a:r>
              <a:t>CSIE NTU</a:t>
            </a:r>
          </a:p>
        </p:txBody>
      </p:sp>
      <p:sp>
        <p:nvSpPr>
          <p:cNvPr id="416" name="標題 1"/>
          <p:cNvSpPr txBox="1"/>
          <p:nvPr/>
        </p:nvSpPr>
        <p:spPr>
          <a:xfrm>
            <a:off x="906161" y="11776"/>
            <a:ext cx="8101012" cy="129540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nchor="b">
            <a:normAutofit fontScale="92500" lnSpcReduction="20000"/>
          </a:bodyPr>
          <a:lstStyle>
            <a:lvl1pPr>
              <a:spcBef>
                <a:spcPts val="2300"/>
              </a:spcBef>
              <a:defRPr sz="5200" cap="all" spc="0">
                <a:solidFill>
                  <a:srgbClr val="747676"/>
                </a:solidFill>
              </a:defRPr>
            </a:lvl1pPr>
          </a:lstStyle>
          <a:p>
            <a:r>
              <a:t>Compositional Approach (1/3)</a:t>
            </a:r>
          </a:p>
        </p:txBody>
      </p:sp>
      <p:pic>
        <p:nvPicPr>
          <p:cNvPr id="417" name="Picture 2" descr="Picture 2"/>
          <p:cNvPicPr>
            <a:picLocks noChangeAspect="1"/>
          </p:cNvPicPr>
          <p:nvPr/>
        </p:nvPicPr>
        <p:blipFill>
          <a:blip r:embed="rId2">
            <a:extLst/>
          </a:blip>
          <a:stretch>
            <a:fillRect/>
          </a:stretch>
        </p:blipFill>
        <p:spPr>
          <a:xfrm>
            <a:off x="3583777" y="5166276"/>
            <a:ext cx="2745780" cy="504057"/>
          </a:xfrm>
          <a:prstGeom prst="rect">
            <a:avLst/>
          </a:prstGeom>
          <a:ln w="12700">
            <a:miter lim="400000"/>
          </a:ln>
        </p:spPr>
      </p:pic>
      <p:pic>
        <p:nvPicPr>
          <p:cNvPr id="418" name="Picture 3" descr="Picture 3"/>
          <p:cNvPicPr>
            <a:picLocks noChangeAspect="1"/>
          </p:cNvPicPr>
          <p:nvPr/>
        </p:nvPicPr>
        <p:blipFill>
          <a:blip r:embed="rId3">
            <a:extLst/>
          </a:blip>
          <a:stretch>
            <a:fillRect/>
          </a:stretch>
        </p:blipFill>
        <p:spPr>
          <a:xfrm>
            <a:off x="2736787" y="6774176"/>
            <a:ext cx="4439760" cy="1672953"/>
          </a:xfrm>
          <a:prstGeom prst="rect">
            <a:avLst/>
          </a:prstGeom>
          <a:ln w="12700">
            <a:miter lim="400000"/>
          </a:ln>
        </p:spPr>
      </p:pic>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Line"/>
          <p:cNvSpPr txBox="1">
            <a:spLocks noGrp="1"/>
          </p:cNvSpPr>
          <p:nvPr>
            <p:ph type="body" sz="quarter" idx="1"/>
          </p:nvPr>
        </p:nvSpPr>
        <p:spPr>
          <a:prstGeom prst="rect">
            <a:avLst/>
          </a:prstGeom>
        </p:spPr>
        <p:txBody>
          <a:bodyPr>
            <a:normAutofit fontScale="25000" lnSpcReduction="20000"/>
          </a:bodyPr>
          <a:lstStyle/>
          <a:p>
            <a:pPr marL="0" indent="0" defTabSz="182880">
              <a:spcBef>
                <a:spcPts val="0"/>
              </a:spcBef>
              <a:buSzTx/>
              <a:buNone/>
              <a:defRPr sz="480">
                <a:solidFill>
                  <a:srgbClr val="000000"/>
                </a:solidFill>
                <a:latin typeface="+mj-lt"/>
                <a:ea typeface="+mj-ea"/>
                <a:cs typeface="+mj-cs"/>
                <a:sym typeface="Helvetica"/>
              </a:defRPr>
            </a:pPr>
            <a:endParaRPr/>
          </a:p>
        </p:txBody>
      </p:sp>
      <p:sp>
        <p:nvSpPr>
          <p:cNvPr id="145" name="The assumption that corresponding pixel values remain the same in the two images is often called the brightness constancy constraint.2"/>
          <p:cNvSpPr txBox="1"/>
          <p:nvPr/>
        </p:nvSpPr>
        <p:spPr>
          <a:xfrm>
            <a:off x="283542" y="8611017"/>
            <a:ext cx="11215352" cy="964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p>
            <a:pPr>
              <a:spcBef>
                <a:spcPts val="1800"/>
              </a:spcBef>
              <a:defRPr b="1" spc="0">
                <a:latin typeface="Iowan Old Style"/>
                <a:ea typeface="Iowan Old Style"/>
                <a:cs typeface="Iowan Old Style"/>
                <a:sym typeface="Iowan Old Style"/>
              </a:defRPr>
            </a:pPr>
            <a:r>
              <a:rPr dirty="0"/>
              <a:t>The assumption that corresponding pixel values remain the same in the two images is often called the </a:t>
            </a:r>
            <a:r>
              <a:rPr i="1" dirty="0"/>
              <a:t>brightness constancy constraint</a:t>
            </a:r>
            <a:r>
              <a:rPr dirty="0"/>
              <a:t>.</a:t>
            </a:r>
            <a:r>
              <a:rPr sz="900" baseline="53573" dirty="0">
                <a:solidFill>
                  <a:srgbClr val="002866"/>
                </a:solidFill>
              </a:rPr>
              <a:t>2 </a:t>
            </a:r>
          </a:p>
        </p:txBody>
      </p:sp>
      <p:sp>
        <p:nvSpPr>
          <p:cNvPr id="146" name="The simplest way: shift one image relative to the other…"/>
          <p:cNvSpPr txBox="1"/>
          <p:nvPr/>
        </p:nvSpPr>
        <p:spPr>
          <a:xfrm>
            <a:off x="453945" y="2070099"/>
            <a:ext cx="12284953" cy="4800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marL="320038" indent="-320038">
              <a:buClr>
                <a:srgbClr val="330066"/>
              </a:buClr>
              <a:buSzPct val="70000"/>
              <a:buChar char="●"/>
              <a:defRPr b="1" spc="0">
                <a:solidFill>
                  <a:srgbClr val="AA4831"/>
                </a:solidFill>
                <a:latin typeface="Iowan Old Style"/>
                <a:ea typeface="Iowan Old Style"/>
                <a:cs typeface="Iowan Old Style"/>
                <a:sym typeface="Iowan Old Style"/>
              </a:defRPr>
            </a:pPr>
            <a:r>
              <a:t>The simplest way: shift one image relative to the other</a:t>
            </a:r>
          </a:p>
          <a:p>
            <a:pPr marL="320038" indent="-320038">
              <a:buClr>
                <a:srgbClr val="330066"/>
              </a:buClr>
              <a:buSzPct val="70000"/>
              <a:buChar char="●"/>
              <a:defRPr b="1" spc="0">
                <a:solidFill>
                  <a:srgbClr val="AA4831"/>
                </a:solidFill>
                <a:latin typeface="Iowan Old Style"/>
                <a:ea typeface="Iowan Old Style"/>
                <a:cs typeface="Iowan Old Style"/>
                <a:sym typeface="Iowan Old Style"/>
              </a:defRPr>
            </a:pPr>
            <a:r>
              <a:t>Find the minimum of the sum of squared differences (SSD) function:</a:t>
            </a:r>
          </a:p>
          <a:p>
            <a:pPr>
              <a:spcBef>
                <a:spcPts val="1800"/>
              </a:spcBef>
              <a:defRPr spc="0">
                <a:latin typeface="Iowan Old Style"/>
                <a:ea typeface="Iowan Old Style"/>
                <a:cs typeface="Iowan Old Style"/>
                <a:sym typeface="Iowan Old Style"/>
              </a:defRPr>
            </a:pPr>
            <a:endParaRPr/>
          </a:p>
          <a:p>
            <a:pPr>
              <a:spcBef>
                <a:spcPts val="1800"/>
              </a:spcBef>
              <a:defRPr spc="0">
                <a:latin typeface="Iowan Old Style"/>
                <a:ea typeface="Iowan Old Style"/>
                <a:cs typeface="Iowan Old Style"/>
                <a:sym typeface="Iowan Old Style"/>
              </a:defRPr>
            </a:pPr>
            <a:endParaRPr/>
          </a:p>
          <a:p>
            <a:pPr>
              <a:spcBef>
                <a:spcPts val="1800"/>
              </a:spcBef>
              <a:defRPr spc="0">
                <a:latin typeface="Iowan Old Style"/>
                <a:ea typeface="Iowan Old Style"/>
                <a:cs typeface="Iowan Old Style"/>
                <a:sym typeface="Iowan Old Style"/>
              </a:defRPr>
            </a:pPr>
            <a:endParaRPr/>
          </a:p>
          <a:p>
            <a:pPr>
              <a:spcBef>
                <a:spcPts val="1800"/>
              </a:spcBef>
              <a:defRPr spc="0">
                <a:latin typeface="Iowan Old Style"/>
                <a:ea typeface="Iowan Old Style"/>
                <a:cs typeface="Iowan Old Style"/>
                <a:sym typeface="Iowan Old Style"/>
              </a:defRPr>
            </a:pPr>
            <a:r>
              <a:t>u = (u, v) : displacement</a:t>
            </a:r>
            <a:endParaRPr sz="2600"/>
          </a:p>
          <a:p>
            <a:pPr>
              <a:spcBef>
                <a:spcPts val="1800"/>
              </a:spcBef>
              <a:defRPr spc="0">
                <a:latin typeface="Iowan Old Style"/>
                <a:ea typeface="Iowan Old Style"/>
                <a:cs typeface="Iowan Old Style"/>
                <a:sym typeface="Iowan Old Style"/>
              </a:defRPr>
            </a:pPr>
            <a:r>
              <a:t>e</a:t>
            </a:r>
            <a:r>
              <a:rPr sz="900" baseline="-16072"/>
              <a:t>i </a:t>
            </a:r>
            <a:r>
              <a:t>= I</a:t>
            </a:r>
            <a:r>
              <a:rPr sz="900" baseline="-16072"/>
              <a:t>1</a:t>
            </a:r>
            <a:r>
              <a:t>(x</a:t>
            </a:r>
            <a:r>
              <a:rPr sz="900" baseline="-16072"/>
              <a:t>i </a:t>
            </a:r>
            <a:r>
              <a:t>+ u) I</a:t>
            </a:r>
            <a:r>
              <a:rPr sz="900" baseline="-16072"/>
              <a:t>0</a:t>
            </a:r>
            <a:r>
              <a:t>(x</a:t>
            </a:r>
            <a:r>
              <a:rPr sz="900" baseline="-16072"/>
              <a:t>i</a:t>
            </a:r>
            <a:r>
              <a:t>) : residual error or displacement frame difference</a:t>
            </a:r>
          </a:p>
        </p:txBody>
      </p:sp>
      <p:pic>
        <p:nvPicPr>
          <p:cNvPr id="147" name="Screen Shot 2019-03-26 at 7.58.08 PM.png" descr="Screen Shot 2019-03-26 at 7.58.08 PM.png"/>
          <p:cNvPicPr>
            <a:picLocks noChangeAspect="1"/>
          </p:cNvPicPr>
          <p:nvPr/>
        </p:nvPicPr>
        <p:blipFill>
          <a:blip r:embed="rId2">
            <a:extLst/>
          </a:blip>
          <a:stretch>
            <a:fillRect/>
          </a:stretch>
        </p:blipFill>
        <p:spPr>
          <a:xfrm>
            <a:off x="2687277" y="3575346"/>
            <a:ext cx="6997701" cy="1219202"/>
          </a:xfrm>
          <a:prstGeom prst="rect">
            <a:avLst/>
          </a:prstGeom>
          <a:ln w="12700">
            <a:miter lim="400000"/>
          </a:ln>
        </p:spPr>
      </p:pic>
      <p:sp>
        <p:nvSpPr>
          <p:cNvPr id="148" name="In practice, a bilinear interpolation is often used but…"/>
          <p:cNvSpPr txBox="1"/>
          <p:nvPr/>
        </p:nvSpPr>
        <p:spPr>
          <a:xfrm>
            <a:off x="303596" y="7087195"/>
            <a:ext cx="11765064" cy="1295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spcBef>
                <a:spcPts val="1800"/>
              </a:spcBef>
              <a:defRPr spc="0">
                <a:latin typeface="Iowan Old Style"/>
                <a:ea typeface="Iowan Old Style"/>
                <a:cs typeface="Iowan Old Style"/>
                <a:sym typeface="Iowan Old Style"/>
              </a:defRPr>
            </a:pPr>
            <a:r>
              <a:t>In practice, a bilinear interpolation is often used but </a:t>
            </a:r>
          </a:p>
          <a:p>
            <a:pPr>
              <a:spcBef>
                <a:spcPts val="1800"/>
              </a:spcBef>
              <a:defRPr spc="0">
                <a:latin typeface="Iowan Old Style"/>
                <a:ea typeface="Iowan Old Style"/>
                <a:cs typeface="Iowan Old Style"/>
                <a:sym typeface="Iowan Old Style"/>
              </a:defRPr>
            </a:pPr>
            <a:r>
              <a:t>bicubic interpolation can yield slightly better results </a:t>
            </a:r>
          </a:p>
        </p:txBody>
      </p:sp>
      <p:sp>
        <p:nvSpPr>
          <p:cNvPr id="149" name="8.1 Translational alignment（1/）"/>
          <p:cNvSpPr txBox="1">
            <a:spLocks noGrp="1"/>
          </p:cNvSpPr>
          <p:nvPr>
            <p:ph type="title"/>
          </p:nvPr>
        </p:nvSpPr>
        <p:spPr>
          <a:xfrm>
            <a:off x="571500" y="249434"/>
            <a:ext cx="11861800" cy="1198367"/>
          </a:xfrm>
          <a:prstGeom prst="rect">
            <a:avLst/>
          </a:prstGeom>
        </p:spPr>
        <p:txBody>
          <a:bodyPr/>
          <a:lstStyle>
            <a:lvl1pPr algn="ctr" defTabSz="297940">
              <a:lnSpc>
                <a:spcPct val="80000"/>
              </a:lnSpc>
              <a:spcBef>
                <a:spcPts val="0"/>
              </a:spcBef>
              <a:defRPr sz="6100">
                <a:solidFill>
                  <a:srgbClr val="5C5C5C"/>
                </a:solidFill>
              </a:defRPr>
            </a:lvl1pPr>
          </a:lstStyle>
          <a:p>
            <a:r>
              <a:t>8.1 Translational alignment </a:t>
            </a:r>
          </a:p>
        </p:txBody>
      </p:sp>
    </p:spTree>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0" name="Line"/>
          <p:cNvSpPr txBox="1">
            <a:spLocks noGrp="1"/>
          </p:cNvSpPr>
          <p:nvPr>
            <p:ph type="body" sz="quarter" idx="1"/>
          </p:nvPr>
        </p:nvSpPr>
        <p:spPr>
          <a:prstGeom prst="rect">
            <a:avLst/>
          </a:prstGeom>
        </p:spPr>
        <p:txBody>
          <a:bodyPr>
            <a:normAutofit fontScale="25000" lnSpcReduction="20000"/>
          </a:bodyPr>
          <a:lstStyle/>
          <a:p>
            <a:pPr marL="0" indent="0" defTabSz="182880">
              <a:spcBef>
                <a:spcPts val="0"/>
              </a:spcBef>
              <a:buSzTx/>
              <a:buNone/>
              <a:defRPr sz="480">
                <a:solidFill>
                  <a:srgbClr val="000000"/>
                </a:solidFill>
                <a:latin typeface="+mj-lt"/>
                <a:ea typeface="+mj-ea"/>
                <a:cs typeface="+mj-cs"/>
                <a:sym typeface="Helvetica"/>
              </a:defRPr>
            </a:pPr>
            <a:endParaRPr/>
          </a:p>
        </p:txBody>
      </p:sp>
      <p:sp>
        <p:nvSpPr>
          <p:cNvPr id="421" name="內容版面配置區 2"/>
          <p:cNvSpPr txBox="1"/>
          <p:nvPr/>
        </p:nvSpPr>
        <p:spPr>
          <a:xfrm>
            <a:off x="841867" y="2670968"/>
            <a:ext cx="8229601" cy="441166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ormAutofit/>
          </a:bodyPr>
          <a:lstStyle/>
          <a:p>
            <a:pPr marL="310895" indent="-310895" defTabSz="496570">
              <a:spcBef>
                <a:spcPts val="1500"/>
              </a:spcBef>
              <a:buClr>
                <a:srgbClr val="330066"/>
              </a:buClr>
              <a:buSzPct val="70000"/>
              <a:buChar char="●"/>
              <a:defRPr sz="2720" spc="0">
                <a:latin typeface="Iowan Old Style"/>
                <a:ea typeface="Iowan Old Style"/>
                <a:cs typeface="Iowan Old Style"/>
                <a:sym typeface="Iowan Old Style"/>
              </a:defRPr>
            </a:pPr>
            <a:r>
              <a:t>Inverse compositional algorithm:</a:t>
            </a:r>
          </a:p>
          <a:p>
            <a:pPr marL="656522" lvl="1" indent="-363708" defTabSz="496570">
              <a:spcBef>
                <a:spcPts val="1500"/>
              </a:spcBef>
              <a:buClr>
                <a:srgbClr val="669999"/>
              </a:buClr>
              <a:buSzPct val="70000"/>
              <a:buChar char="●"/>
              <a:defRPr sz="2720" spc="0">
                <a:latin typeface="Iowan Old Style"/>
                <a:ea typeface="Iowan Old Style"/>
                <a:cs typeface="Iowan Old Style"/>
                <a:sym typeface="Iowan Old Style"/>
              </a:defRPr>
            </a:pPr>
            <a:r>
              <a:t>warp the template image and minimize</a:t>
            </a:r>
            <a:endParaRPr sz="2210"/>
          </a:p>
          <a:p>
            <a:pPr marL="310895" indent="-310895" defTabSz="496570">
              <a:spcBef>
                <a:spcPts val="1500"/>
              </a:spcBef>
              <a:buClr>
                <a:srgbClr val="330066"/>
              </a:buClr>
              <a:buSzPct val="70000"/>
              <a:buChar char="●"/>
              <a:defRPr sz="2720" spc="0">
                <a:latin typeface="Iowan Old Style"/>
                <a:ea typeface="Iowan Old Style"/>
                <a:cs typeface="Iowan Old Style"/>
                <a:sym typeface="Iowan Old Style"/>
              </a:defRPr>
            </a:pPr>
            <a:endParaRPr sz="2210"/>
          </a:p>
          <a:p>
            <a:pPr marL="310895" indent="-310895" defTabSz="496570">
              <a:spcBef>
                <a:spcPts val="1500"/>
              </a:spcBef>
              <a:buClr>
                <a:srgbClr val="330066"/>
              </a:buClr>
              <a:buSzPct val="70000"/>
              <a:buChar char="●"/>
              <a:defRPr sz="2720" spc="0">
                <a:latin typeface="Iowan Old Style"/>
                <a:ea typeface="Iowan Old Style"/>
                <a:cs typeface="Iowan Old Style"/>
                <a:sym typeface="Iowan Old Style"/>
              </a:defRPr>
            </a:pPr>
            <a:endParaRPr sz="2210"/>
          </a:p>
          <a:p>
            <a:pPr marL="310895" indent="-310895" defTabSz="496570">
              <a:spcBef>
                <a:spcPts val="1500"/>
              </a:spcBef>
              <a:buClr>
                <a:srgbClr val="330066"/>
              </a:buClr>
              <a:buSzPct val="70000"/>
              <a:buChar char="●"/>
              <a:defRPr sz="2720" spc="0">
                <a:latin typeface="Iowan Old Style"/>
                <a:ea typeface="Iowan Old Style"/>
                <a:cs typeface="Iowan Old Style"/>
                <a:sym typeface="Iowan Old Style"/>
              </a:defRPr>
            </a:pPr>
            <a:endParaRPr sz="2210"/>
          </a:p>
          <a:p>
            <a:pPr marL="656522" lvl="1" indent="-363708" defTabSz="496570">
              <a:spcBef>
                <a:spcPts val="1500"/>
              </a:spcBef>
              <a:buClr>
                <a:srgbClr val="669999"/>
              </a:buClr>
              <a:buSzPct val="70000"/>
              <a:buChar char="●"/>
              <a:defRPr sz="2720" spc="0">
                <a:latin typeface="Iowan Old Style"/>
                <a:ea typeface="Iowan Old Style"/>
                <a:cs typeface="Iowan Old Style"/>
                <a:sym typeface="Iowan Old Style"/>
              </a:defRPr>
            </a:pPr>
            <a:r>
              <a:t>Has the potential of pre-computing the inverse Hessian and the steepest descent image</a:t>
            </a:r>
          </a:p>
        </p:txBody>
      </p:sp>
      <p:pic>
        <p:nvPicPr>
          <p:cNvPr id="422" name="Picture 5" descr="Picture 5"/>
          <p:cNvPicPr>
            <a:picLocks noChangeAspect="1"/>
          </p:cNvPicPr>
          <p:nvPr/>
        </p:nvPicPr>
        <p:blipFill>
          <a:blip r:embed="rId2">
            <a:extLst/>
          </a:blip>
          <a:stretch>
            <a:fillRect/>
          </a:stretch>
        </p:blipFill>
        <p:spPr>
          <a:xfrm>
            <a:off x="2738090" y="4375188"/>
            <a:ext cx="5692905" cy="1368153"/>
          </a:xfrm>
          <a:prstGeom prst="rect">
            <a:avLst/>
          </a:prstGeom>
          <a:ln w="12700">
            <a:miter lim="400000"/>
          </a:ln>
        </p:spPr>
      </p:pic>
      <p:sp>
        <p:nvSpPr>
          <p:cNvPr id="423" name="標題 1"/>
          <p:cNvSpPr txBox="1"/>
          <p:nvPr/>
        </p:nvSpPr>
        <p:spPr>
          <a:xfrm>
            <a:off x="906161" y="11776"/>
            <a:ext cx="8101012" cy="129540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nchor="b">
            <a:normAutofit fontScale="92500" lnSpcReduction="20000"/>
          </a:bodyPr>
          <a:lstStyle>
            <a:lvl1pPr>
              <a:spcBef>
                <a:spcPts val="2300"/>
              </a:spcBef>
              <a:defRPr sz="5200" cap="all" spc="0">
                <a:solidFill>
                  <a:srgbClr val="747676"/>
                </a:solidFill>
              </a:defRPr>
            </a:lvl1pPr>
          </a:lstStyle>
          <a:p>
            <a:r>
              <a:t>Compositional Approach (2/3)</a:t>
            </a:r>
          </a:p>
        </p:txBody>
      </p:sp>
      <p:pic>
        <p:nvPicPr>
          <p:cNvPr id="424" name="Picture 3" descr="Picture 3"/>
          <p:cNvPicPr>
            <a:picLocks noChangeAspect="1"/>
          </p:cNvPicPr>
          <p:nvPr/>
        </p:nvPicPr>
        <p:blipFill>
          <a:blip r:embed="rId3">
            <a:extLst/>
          </a:blip>
          <a:stretch>
            <a:fillRect/>
          </a:stretch>
        </p:blipFill>
        <p:spPr>
          <a:xfrm>
            <a:off x="7978500" y="1913474"/>
            <a:ext cx="4439759" cy="1672953"/>
          </a:xfrm>
          <a:prstGeom prst="rect">
            <a:avLst/>
          </a:prstGeom>
          <a:ln w="12700">
            <a:miter lim="400000"/>
          </a:ln>
        </p:spPr>
      </p:pic>
      <p:sp>
        <p:nvSpPr>
          <p:cNvPr id="425" name="Because the inverse compositional algorithm has the potential of pre-computing the inverse Hessian and the steepest de- scent images, this makes it the preferred approach"/>
          <p:cNvSpPr txBox="1"/>
          <p:nvPr/>
        </p:nvSpPr>
        <p:spPr>
          <a:xfrm>
            <a:off x="623403" y="7315631"/>
            <a:ext cx="11441048" cy="2209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spcBef>
                <a:spcPts val="1800"/>
              </a:spcBef>
              <a:defRPr sz="3200" spc="0">
                <a:latin typeface="Iowan Old Style"/>
                <a:ea typeface="Iowan Old Style"/>
                <a:cs typeface="Iowan Old Style"/>
                <a:sym typeface="Iowan Old Style"/>
              </a:defRPr>
            </a:lvl1pPr>
          </a:lstStyle>
          <a:p>
            <a:r>
              <a:t>Because the inverse compositional algorithm has the potential of pre-computing the inverse Hessian and the steepest de- scent images, this makes it the preferred approach </a:t>
            </a:r>
            <a:endParaRPr sz="1200"/>
          </a:p>
        </p:txBody>
      </p:sp>
    </p:spTree>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7" name="Body"/>
          <p:cNvSpPr txBox="1">
            <a:spLocks noGrp="1"/>
          </p:cNvSpPr>
          <p:nvPr>
            <p:ph type="body" sz="quarter" idx="1"/>
          </p:nvPr>
        </p:nvSpPr>
        <p:spPr>
          <a:prstGeom prst="rect">
            <a:avLst/>
          </a:prstGeom>
        </p:spPr>
        <p:txBody>
          <a:bodyPr>
            <a:normAutofit fontScale="25000" lnSpcReduction="20000"/>
          </a:bodyPr>
          <a:lstStyle/>
          <a:p>
            <a:pPr marL="187960" indent="-187960" defTabSz="233679">
              <a:spcBef>
                <a:spcPts val="700"/>
              </a:spcBef>
              <a:defRPr sz="1280"/>
            </a:pPr>
            <a:endParaRPr/>
          </a:p>
        </p:txBody>
      </p:sp>
      <p:sp>
        <p:nvSpPr>
          <p:cNvPr id="428" name="標題 1"/>
          <p:cNvSpPr txBox="1"/>
          <p:nvPr/>
        </p:nvSpPr>
        <p:spPr>
          <a:xfrm>
            <a:off x="906161" y="11776"/>
            <a:ext cx="8101012" cy="129540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nchor="b">
            <a:normAutofit fontScale="92500" lnSpcReduction="20000"/>
          </a:bodyPr>
          <a:lstStyle>
            <a:lvl1pPr>
              <a:spcBef>
                <a:spcPts val="2300"/>
              </a:spcBef>
              <a:defRPr sz="5200" cap="all" spc="0">
                <a:solidFill>
                  <a:srgbClr val="747676"/>
                </a:solidFill>
              </a:defRPr>
            </a:lvl1pPr>
          </a:lstStyle>
          <a:p>
            <a:r>
              <a:t>Compositional Approach (3/3)</a:t>
            </a:r>
          </a:p>
        </p:txBody>
      </p:sp>
      <p:pic>
        <p:nvPicPr>
          <p:cNvPr id="429" name="Picture 2" descr="Picture 2"/>
          <p:cNvPicPr>
            <a:picLocks noChangeAspect="1"/>
          </p:cNvPicPr>
          <p:nvPr/>
        </p:nvPicPr>
        <p:blipFill>
          <a:blip r:embed="rId2">
            <a:extLst/>
          </a:blip>
          <a:stretch>
            <a:fillRect/>
          </a:stretch>
        </p:blipFill>
        <p:spPr>
          <a:xfrm>
            <a:off x="2203789" y="1843692"/>
            <a:ext cx="6868398" cy="7619926"/>
          </a:xfrm>
          <a:prstGeom prst="rect">
            <a:avLst/>
          </a:prstGeom>
          <a:ln w="12700">
            <a:miter lim="400000"/>
          </a:ln>
        </p:spPr>
      </p:pic>
    </p:spTree>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1" name="Line"/>
          <p:cNvSpPr txBox="1">
            <a:spLocks noGrp="1"/>
          </p:cNvSpPr>
          <p:nvPr>
            <p:ph type="body" sz="quarter" idx="1"/>
          </p:nvPr>
        </p:nvSpPr>
        <p:spPr>
          <a:prstGeom prst="rect">
            <a:avLst/>
          </a:prstGeom>
        </p:spPr>
        <p:txBody>
          <a:bodyPr>
            <a:normAutofit fontScale="25000" lnSpcReduction="20000"/>
          </a:bodyPr>
          <a:lstStyle/>
          <a:p>
            <a:pPr marL="0" indent="0" defTabSz="182880">
              <a:spcBef>
                <a:spcPts val="0"/>
              </a:spcBef>
              <a:buSzTx/>
              <a:buNone/>
              <a:defRPr sz="480">
                <a:solidFill>
                  <a:srgbClr val="000000"/>
                </a:solidFill>
                <a:latin typeface="+mj-lt"/>
                <a:ea typeface="+mj-ea"/>
                <a:cs typeface="+mj-cs"/>
                <a:sym typeface="Helvetica"/>
              </a:defRPr>
            </a:pPr>
            <a:endParaRPr/>
          </a:p>
        </p:txBody>
      </p:sp>
      <p:sp>
        <p:nvSpPr>
          <p:cNvPr id="432" name="8.2.1 Application: Video stabilization"/>
          <p:cNvSpPr txBox="1">
            <a:spLocks noGrp="1"/>
          </p:cNvSpPr>
          <p:nvPr>
            <p:ph type="title"/>
          </p:nvPr>
        </p:nvSpPr>
        <p:spPr>
          <a:prstGeom prst="rect">
            <a:avLst/>
          </a:prstGeom>
        </p:spPr>
        <p:txBody>
          <a:bodyPr/>
          <a:lstStyle>
            <a:lvl1pPr algn="ctr" defTabSz="233679">
              <a:lnSpc>
                <a:spcPct val="80000"/>
              </a:lnSpc>
              <a:spcBef>
                <a:spcPts val="0"/>
              </a:spcBef>
              <a:defRPr sz="4800">
                <a:solidFill>
                  <a:srgbClr val="5C5C5C"/>
                </a:solidFill>
              </a:defRPr>
            </a:lvl1pPr>
          </a:lstStyle>
          <a:p>
            <a:r>
              <a:rPr dirty="0"/>
              <a:t>8.2.1 Application: Video stabilization </a:t>
            </a:r>
          </a:p>
        </p:txBody>
      </p:sp>
      <p:sp>
        <p:nvSpPr>
          <p:cNvPr id="433" name="Algorithms for stabilization run inside both hardware devices,"/>
          <p:cNvSpPr txBox="1"/>
          <p:nvPr/>
        </p:nvSpPr>
        <p:spPr>
          <a:xfrm>
            <a:off x="726653" y="2195414"/>
            <a:ext cx="10043146" cy="584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spcBef>
                <a:spcPts val="1800"/>
              </a:spcBef>
              <a:defRPr spc="0">
                <a:latin typeface="Iowan Old Style"/>
                <a:ea typeface="Iowan Old Style"/>
                <a:cs typeface="Iowan Old Style"/>
                <a:sym typeface="Iowan Old Style"/>
              </a:defRPr>
            </a:lvl1pPr>
          </a:lstStyle>
          <a:p>
            <a:r>
              <a:t>Algorithms for stabilization run inside both hardware devices, </a:t>
            </a:r>
          </a:p>
        </p:txBody>
      </p:sp>
      <p:sp>
        <p:nvSpPr>
          <p:cNvPr id="434" name="Three major stages of stabilization, namely motion estimation, motion smoothing, and image warping"/>
          <p:cNvSpPr txBox="1"/>
          <p:nvPr/>
        </p:nvSpPr>
        <p:spPr>
          <a:xfrm>
            <a:off x="860696" y="2991386"/>
            <a:ext cx="11572604" cy="964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spcBef>
                <a:spcPts val="1800"/>
              </a:spcBef>
              <a:defRPr spc="0">
                <a:latin typeface="Iowan Old Style"/>
                <a:ea typeface="Iowan Old Style"/>
                <a:cs typeface="Iowan Old Style"/>
                <a:sym typeface="Iowan Old Style"/>
              </a:defRPr>
            </a:lvl1pPr>
          </a:lstStyle>
          <a:p>
            <a:r>
              <a:rPr dirty="0">
                <a:solidFill>
                  <a:srgbClr val="FF0000"/>
                </a:solidFill>
              </a:rPr>
              <a:t>Three major stages of stabilization, namely motion estimation, motion smoothing, and image warping </a:t>
            </a:r>
          </a:p>
        </p:txBody>
      </p:sp>
      <p:sp>
        <p:nvSpPr>
          <p:cNvPr id="435" name="Motion estimation algorithms lock onto the background motion, which is a result of the camera movement, without getting distracted by independent moving foreground objects.…"/>
          <p:cNvSpPr txBox="1"/>
          <p:nvPr/>
        </p:nvSpPr>
        <p:spPr>
          <a:xfrm>
            <a:off x="781521" y="4353223"/>
            <a:ext cx="10734256" cy="5613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marL="411162" indent="-411162">
              <a:spcBef>
                <a:spcPts val="1800"/>
              </a:spcBef>
              <a:buSzPct val="45000"/>
              <a:buBlip>
                <a:blip r:embed="rId2"/>
              </a:buBlip>
              <a:defRPr spc="0">
                <a:latin typeface="Iowan Old Style"/>
                <a:ea typeface="Iowan Old Style"/>
                <a:cs typeface="Iowan Old Style"/>
                <a:sym typeface="Iowan Old Style"/>
              </a:defRPr>
            </a:pPr>
            <a:r>
              <a:t>Motion estimation algorithms lock onto the background motion, which is a result of the camera movement, without getting distracted by independent moving foreground objects. </a:t>
            </a:r>
          </a:p>
          <a:p>
            <a:pPr marL="411162" indent="-411162">
              <a:spcBef>
                <a:spcPts val="1800"/>
              </a:spcBef>
              <a:buSzPct val="45000"/>
              <a:buBlip>
                <a:blip r:embed="rId2"/>
              </a:buBlip>
              <a:defRPr spc="0">
                <a:latin typeface="Iowan Old Style"/>
                <a:ea typeface="Iowan Old Style"/>
                <a:cs typeface="Iowan Old Style"/>
                <a:sym typeface="Iowan Old Style"/>
              </a:defRPr>
            </a:pPr>
            <a:r>
              <a:t>Motion smoothing algorithms recover the low-frequency (slowly varying) part of the motion and then estimate the high-frequency shake component that needs to be removed. </a:t>
            </a:r>
          </a:p>
          <a:p>
            <a:pPr marL="411162" indent="-411162">
              <a:spcBef>
                <a:spcPts val="1800"/>
              </a:spcBef>
              <a:buSzPct val="45000"/>
              <a:buBlip>
                <a:blip r:embed="rId2"/>
              </a:buBlip>
              <a:defRPr spc="0">
                <a:latin typeface="Iowan Old Style"/>
                <a:ea typeface="Iowan Old Style"/>
                <a:cs typeface="Iowan Old Style"/>
                <a:sym typeface="Iowan Old Style"/>
              </a:defRPr>
            </a:pPr>
            <a:r>
              <a:t>Finally, image warping algorithms apply the high-frequency correction to render the original frames as if the camera had undergone only the smooth motion. </a:t>
            </a:r>
          </a:p>
        </p:txBody>
      </p:sp>
    </p:spTree>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 name="Body"/>
          <p:cNvSpPr txBox="1">
            <a:spLocks noGrp="1"/>
          </p:cNvSpPr>
          <p:nvPr>
            <p:ph type="body" sz="quarter" idx="1"/>
          </p:nvPr>
        </p:nvSpPr>
        <p:spPr>
          <a:prstGeom prst="rect">
            <a:avLst/>
          </a:prstGeom>
        </p:spPr>
        <p:txBody>
          <a:bodyPr>
            <a:normAutofit fontScale="25000" lnSpcReduction="20000"/>
          </a:bodyPr>
          <a:lstStyle/>
          <a:p>
            <a:pPr marL="187960" indent="-187960" defTabSz="233679">
              <a:spcBef>
                <a:spcPts val="700"/>
              </a:spcBef>
              <a:defRPr sz="1280"/>
            </a:pPr>
            <a:endParaRPr/>
          </a:p>
        </p:txBody>
      </p:sp>
      <p:sp>
        <p:nvSpPr>
          <p:cNvPr id="441" name="First, a set of dense motion fields (Section 8.4) is computed from a set of training videos.…"/>
          <p:cNvSpPr txBox="1"/>
          <p:nvPr/>
        </p:nvSpPr>
        <p:spPr>
          <a:xfrm>
            <a:off x="874181" y="2570822"/>
            <a:ext cx="11256439" cy="49192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marL="320842" indent="-320842">
              <a:spcBef>
                <a:spcPts val="1800"/>
              </a:spcBef>
              <a:buSzPct val="100000"/>
              <a:buChar char="•"/>
              <a:defRPr sz="3200" spc="0">
                <a:latin typeface="Iowan Old Style"/>
                <a:ea typeface="Iowan Old Style"/>
                <a:cs typeface="Iowan Old Style"/>
                <a:sym typeface="Iowan Old Style"/>
              </a:defRPr>
            </a:pPr>
            <a:r>
              <a:rPr sz="3200" dirty="0"/>
              <a:t>First, a set of dense motion fields (Section </a:t>
            </a:r>
            <a:r>
              <a:rPr sz="3200" dirty="0">
                <a:solidFill>
                  <a:srgbClr val="002866"/>
                </a:solidFill>
              </a:rPr>
              <a:t>8.4</a:t>
            </a:r>
            <a:r>
              <a:rPr sz="3200" dirty="0"/>
              <a:t>) is computed from a set of training videos.</a:t>
            </a:r>
          </a:p>
          <a:p>
            <a:pPr marL="320842" indent="-320842">
              <a:spcBef>
                <a:spcPts val="1800"/>
              </a:spcBef>
              <a:buSzPct val="100000"/>
              <a:buChar char="•"/>
              <a:defRPr sz="3200" spc="0">
                <a:latin typeface="Iowan Old Style"/>
                <a:ea typeface="Iowan Old Style"/>
                <a:cs typeface="Iowan Old Style"/>
                <a:sym typeface="Iowan Old Style"/>
              </a:defRPr>
            </a:pPr>
            <a:r>
              <a:rPr sz="3200" dirty="0"/>
              <a:t>Next, singular value decomposition (SVD) is applied to the stack of motion fields </a:t>
            </a:r>
            <a:r>
              <a:rPr sz="3200" dirty="0" err="1"/>
              <a:t>u</a:t>
            </a:r>
            <a:r>
              <a:rPr sz="3200" baseline="-16072" dirty="0" err="1"/>
              <a:t>t</a:t>
            </a:r>
            <a:r>
              <a:rPr sz="3200" dirty="0"/>
              <a:t>(x) to compute the first few singular vectors </a:t>
            </a:r>
            <a:r>
              <a:rPr sz="3200" dirty="0" err="1"/>
              <a:t>v</a:t>
            </a:r>
            <a:r>
              <a:rPr sz="3200" baseline="-16072" dirty="0" err="1"/>
              <a:t>k</a:t>
            </a:r>
            <a:r>
              <a:rPr sz="3200" dirty="0"/>
              <a:t>(x). </a:t>
            </a:r>
          </a:p>
          <a:p>
            <a:pPr marL="320842" indent="-320842">
              <a:spcBef>
                <a:spcPts val="1800"/>
              </a:spcBef>
              <a:buSzPct val="100000"/>
              <a:buChar char="•"/>
              <a:defRPr sz="3200" spc="0">
                <a:latin typeface="Iowan Old Style"/>
                <a:ea typeface="Iowan Old Style"/>
                <a:cs typeface="Iowan Old Style"/>
                <a:sym typeface="Iowan Old Style"/>
              </a:defRPr>
            </a:pPr>
            <a:r>
              <a:rPr sz="3200" dirty="0"/>
              <a:t>Finally, for a new test sequence, a novel flow field is computed using a coarse-to-fine algorithm that estimates the unknown coefficient </a:t>
            </a:r>
            <a:r>
              <a:rPr sz="3200" dirty="0" err="1"/>
              <a:t>a</a:t>
            </a:r>
            <a:r>
              <a:rPr sz="3200" baseline="-16072" dirty="0" err="1"/>
              <a:t>k</a:t>
            </a:r>
            <a:r>
              <a:rPr sz="3200" baseline="-16072" dirty="0"/>
              <a:t> </a:t>
            </a:r>
            <a:r>
              <a:rPr sz="3200" dirty="0"/>
              <a:t>in the parameterized flow field</a:t>
            </a:r>
            <a:br>
              <a:rPr sz="3200" dirty="0"/>
            </a:br>
            <a:endParaRPr sz="3200" dirty="0"/>
          </a:p>
          <a:p>
            <a:pPr marL="320842" indent="-320842">
              <a:spcBef>
                <a:spcPts val="1800"/>
              </a:spcBef>
              <a:buSzPct val="100000"/>
              <a:buChar char="•"/>
              <a:defRPr sz="3200" spc="0">
                <a:latin typeface="Iowan Old Style"/>
                <a:ea typeface="Iowan Old Style"/>
                <a:cs typeface="Iowan Old Style"/>
                <a:sym typeface="Iowan Old Style"/>
              </a:defRPr>
            </a:pPr>
            <a:endParaRPr sz="1200" dirty="0"/>
          </a:p>
        </p:txBody>
      </p:sp>
      <p:sp>
        <p:nvSpPr>
          <p:cNvPr id="442" name="8.2.2 Learned Motion Models"/>
          <p:cNvSpPr txBox="1">
            <a:spLocks noGrp="1"/>
          </p:cNvSpPr>
          <p:nvPr>
            <p:ph type="title"/>
          </p:nvPr>
        </p:nvSpPr>
        <p:spPr>
          <a:xfrm>
            <a:off x="802398" y="253178"/>
            <a:ext cx="9944934" cy="1295401"/>
          </a:xfrm>
          <a:prstGeom prst="rect">
            <a:avLst/>
          </a:prstGeom>
        </p:spPr>
        <p:txBody>
          <a:bodyPr lIns="45719" tIns="45719" rIns="45719" bIns="45719" anchor="b">
            <a:normAutofit/>
          </a:bodyPr>
          <a:lstStyle/>
          <a:p>
            <a:r>
              <a:rPr dirty="0"/>
              <a:t>8.2.2 Learned Motion Models</a:t>
            </a:r>
          </a:p>
        </p:txBody>
      </p:sp>
    </p:spTree>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4" name="Body"/>
          <p:cNvSpPr txBox="1">
            <a:spLocks noGrp="1"/>
          </p:cNvSpPr>
          <p:nvPr>
            <p:ph type="body" sz="quarter" idx="1"/>
          </p:nvPr>
        </p:nvSpPr>
        <p:spPr>
          <a:prstGeom prst="rect">
            <a:avLst/>
          </a:prstGeom>
        </p:spPr>
        <p:txBody>
          <a:bodyPr>
            <a:normAutofit fontScale="25000" lnSpcReduction="20000"/>
          </a:bodyPr>
          <a:lstStyle/>
          <a:p>
            <a:pPr marL="187960" indent="-187960" defTabSz="233679">
              <a:spcBef>
                <a:spcPts val="700"/>
              </a:spcBef>
              <a:defRPr sz="1280"/>
            </a:pPr>
            <a:endParaRPr/>
          </a:p>
        </p:txBody>
      </p:sp>
      <p:pic>
        <p:nvPicPr>
          <p:cNvPr id="445" name="Picture 2" descr="Picture 2"/>
          <p:cNvPicPr>
            <a:picLocks noChangeAspect="1"/>
          </p:cNvPicPr>
          <p:nvPr/>
        </p:nvPicPr>
        <p:blipFill>
          <a:blip r:embed="rId2">
            <a:extLst/>
          </a:blip>
          <a:stretch>
            <a:fillRect/>
          </a:stretch>
        </p:blipFill>
        <p:spPr>
          <a:xfrm>
            <a:off x="958807" y="2318760"/>
            <a:ext cx="11087186" cy="6455830"/>
          </a:xfrm>
          <a:prstGeom prst="rect">
            <a:avLst/>
          </a:prstGeom>
          <a:ln w="12700">
            <a:miter lim="400000"/>
          </a:ln>
        </p:spPr>
      </p:pic>
      <p:sp>
        <p:nvSpPr>
          <p:cNvPr id="446" name="8.2.2 Learned Motion Models"/>
          <p:cNvSpPr txBox="1">
            <a:spLocks noGrp="1"/>
          </p:cNvSpPr>
          <p:nvPr>
            <p:ph type="title"/>
          </p:nvPr>
        </p:nvSpPr>
        <p:spPr>
          <a:xfrm>
            <a:off x="802397" y="832110"/>
            <a:ext cx="8942851" cy="716469"/>
          </a:xfrm>
          <a:prstGeom prst="rect">
            <a:avLst/>
          </a:prstGeom>
        </p:spPr>
        <p:txBody>
          <a:bodyPr lIns="45719" tIns="45719" rIns="45719" bIns="45719" anchor="b">
            <a:normAutofit fontScale="90000"/>
          </a:bodyPr>
          <a:lstStyle/>
          <a:p>
            <a:r>
              <a:rPr dirty="0"/>
              <a:t>8.2.2 Learned Motion Models</a:t>
            </a:r>
          </a:p>
        </p:txBody>
      </p:sp>
    </p:spTree>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8" name="Body"/>
          <p:cNvSpPr txBox="1">
            <a:spLocks noGrp="1"/>
          </p:cNvSpPr>
          <p:nvPr>
            <p:ph type="body" sz="quarter" idx="1"/>
          </p:nvPr>
        </p:nvSpPr>
        <p:spPr>
          <a:prstGeom prst="rect">
            <a:avLst/>
          </a:prstGeom>
        </p:spPr>
        <p:txBody>
          <a:bodyPr>
            <a:normAutofit fontScale="25000" lnSpcReduction="20000"/>
          </a:bodyPr>
          <a:lstStyle/>
          <a:p>
            <a:pPr marL="187960" indent="-187960" defTabSz="233679">
              <a:spcBef>
                <a:spcPts val="700"/>
              </a:spcBef>
              <a:defRPr sz="1280"/>
            </a:pPr>
            <a:endParaRPr/>
          </a:p>
        </p:txBody>
      </p:sp>
      <p:sp>
        <p:nvSpPr>
          <p:cNvPr id="449" name="8.3 Spline-based Motion (1/4)"/>
          <p:cNvSpPr txBox="1">
            <a:spLocks noGrp="1"/>
          </p:cNvSpPr>
          <p:nvPr>
            <p:ph type="title"/>
          </p:nvPr>
        </p:nvSpPr>
        <p:spPr>
          <a:xfrm>
            <a:off x="1042986" y="964503"/>
            <a:ext cx="8827523" cy="664271"/>
          </a:xfrm>
          <a:prstGeom prst="rect">
            <a:avLst/>
          </a:prstGeom>
        </p:spPr>
        <p:txBody>
          <a:bodyPr lIns="45719" tIns="45719" rIns="45719" bIns="45719" anchor="b">
            <a:normAutofit fontScale="90000"/>
          </a:bodyPr>
          <a:lstStyle/>
          <a:p>
            <a:r>
              <a:rPr dirty="0"/>
              <a:t>8.3 Spline-based Motion (1/4)</a:t>
            </a:r>
          </a:p>
        </p:txBody>
      </p:sp>
      <p:sp>
        <p:nvSpPr>
          <p:cNvPr id="450" name="Rectangle 3"/>
          <p:cNvSpPr txBox="1"/>
          <p:nvPr/>
        </p:nvSpPr>
        <p:spPr>
          <a:xfrm>
            <a:off x="684212" y="2041524"/>
            <a:ext cx="11804689" cy="441166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ormAutofit/>
          </a:bodyPr>
          <a:lstStyle/>
          <a:p>
            <a:pPr marL="365759" indent="-365759">
              <a:spcBef>
                <a:spcPts val="1800"/>
              </a:spcBef>
              <a:buClr>
                <a:srgbClr val="330066"/>
              </a:buClr>
              <a:buSzPct val="70000"/>
              <a:buChar char="●"/>
              <a:defRPr sz="3200" spc="0">
                <a:latin typeface="Iowan Old Style"/>
                <a:ea typeface="Iowan Old Style"/>
                <a:cs typeface="Iowan Old Style"/>
                <a:sym typeface="Iowan Old Style"/>
              </a:defRPr>
            </a:pPr>
            <a:r>
              <a:t>Traditionally, optical flow algorithms compute an independent motion estimate for each pixel.</a:t>
            </a:r>
          </a:p>
          <a:p>
            <a:pPr marL="365759" indent="-365759">
              <a:spcBef>
                <a:spcPts val="1800"/>
              </a:spcBef>
              <a:buClr>
                <a:srgbClr val="330066"/>
              </a:buClr>
              <a:buSzPct val="70000"/>
              <a:buChar char="●"/>
              <a:defRPr sz="3200" spc="0">
                <a:latin typeface="Iowan Old Style"/>
                <a:ea typeface="Iowan Old Style"/>
                <a:cs typeface="Iowan Old Style"/>
                <a:sym typeface="Iowan Old Style"/>
              </a:defRPr>
            </a:pPr>
            <a:r>
              <a:t>The general optical flow analog can thus be written as</a:t>
            </a:r>
          </a:p>
        </p:txBody>
      </p:sp>
      <p:pic>
        <p:nvPicPr>
          <p:cNvPr id="451" name="Picture 2" descr="Picture 2"/>
          <p:cNvPicPr>
            <a:picLocks noChangeAspect="1"/>
          </p:cNvPicPr>
          <p:nvPr/>
        </p:nvPicPr>
        <p:blipFill>
          <a:blip r:embed="rId2">
            <a:extLst/>
          </a:blip>
          <a:stretch>
            <a:fillRect/>
          </a:stretch>
        </p:blipFill>
        <p:spPr>
          <a:xfrm>
            <a:off x="3903067" y="4376964"/>
            <a:ext cx="5198666" cy="648073"/>
          </a:xfrm>
          <a:prstGeom prst="rect">
            <a:avLst/>
          </a:prstGeom>
          <a:ln w="12700">
            <a:miter lim="400000"/>
          </a:ln>
        </p:spPr>
      </p:pic>
      <p:sp>
        <p:nvSpPr>
          <p:cNvPr id="452" name="Rectangle 3"/>
          <p:cNvSpPr txBox="1"/>
          <p:nvPr/>
        </p:nvSpPr>
        <p:spPr>
          <a:xfrm>
            <a:off x="758153" y="5068942"/>
            <a:ext cx="11804688" cy="441166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ormAutofit/>
          </a:bodyPr>
          <a:lstStyle/>
          <a:p>
            <a:pPr marL="365759" indent="-365759">
              <a:spcBef>
                <a:spcPts val="1800"/>
              </a:spcBef>
              <a:buClr>
                <a:srgbClr val="330066"/>
              </a:buClr>
              <a:buSzPct val="70000"/>
              <a:buChar char="●"/>
              <a:defRPr sz="3200" spc="0">
                <a:latin typeface="Iowan Old Style"/>
                <a:ea typeface="Iowan Old Style"/>
                <a:cs typeface="Iowan Old Style"/>
                <a:sym typeface="Iowan Old Style"/>
              </a:defRPr>
            </a:pPr>
            <a:r>
              <a:t>Represent the motion field as a two-dimensional spline controlled by a smaller number of control vertices </a:t>
            </a:r>
          </a:p>
          <a:p>
            <a:pPr>
              <a:spcBef>
                <a:spcPts val="1800"/>
              </a:spcBef>
              <a:defRPr sz="3200" spc="0">
                <a:latin typeface="Iowan Old Style"/>
                <a:ea typeface="Iowan Old Style"/>
                <a:cs typeface="Iowan Old Style"/>
                <a:sym typeface="Iowan Old Style"/>
              </a:defRPr>
            </a:pPr>
            <a:endParaRPr/>
          </a:p>
          <a:p>
            <a:pPr marL="365759" indent="-365759">
              <a:spcBef>
                <a:spcPts val="1800"/>
              </a:spcBef>
              <a:buClr>
                <a:srgbClr val="330066"/>
              </a:buClr>
              <a:buSzPct val="70000"/>
              <a:buChar char="●"/>
              <a:defRPr sz="3200" spc="0">
                <a:latin typeface="Iowan Old Style"/>
                <a:ea typeface="Iowan Old Style"/>
                <a:cs typeface="Iowan Old Style"/>
                <a:sym typeface="Iowan Old Style"/>
              </a:defRPr>
            </a:pPr>
            <a:r>
              <a:t> the basis functions; only non-zero over a small finite support interval</a:t>
            </a:r>
          </a:p>
        </p:txBody>
      </p:sp>
      <p:pic>
        <p:nvPicPr>
          <p:cNvPr id="453" name="Picture 3" descr="Picture 3"/>
          <p:cNvPicPr>
            <a:picLocks noChangeAspect="1"/>
          </p:cNvPicPr>
          <p:nvPr/>
        </p:nvPicPr>
        <p:blipFill>
          <a:blip r:embed="rId3">
            <a:extLst/>
          </a:blip>
          <a:stretch>
            <a:fillRect/>
          </a:stretch>
        </p:blipFill>
        <p:spPr>
          <a:xfrm>
            <a:off x="4289641" y="6440040"/>
            <a:ext cx="4425518" cy="861456"/>
          </a:xfrm>
          <a:prstGeom prst="rect">
            <a:avLst/>
          </a:prstGeom>
          <a:ln w="12700">
            <a:miter lim="400000"/>
          </a:ln>
        </p:spPr>
      </p:pic>
    </p:spTree>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5" name="Body"/>
          <p:cNvSpPr txBox="1">
            <a:spLocks noGrp="1"/>
          </p:cNvSpPr>
          <p:nvPr>
            <p:ph type="body" sz="quarter" idx="1"/>
          </p:nvPr>
        </p:nvSpPr>
        <p:spPr>
          <a:prstGeom prst="rect">
            <a:avLst/>
          </a:prstGeom>
        </p:spPr>
        <p:txBody>
          <a:bodyPr>
            <a:normAutofit fontScale="25000" lnSpcReduction="20000"/>
          </a:bodyPr>
          <a:lstStyle/>
          <a:p>
            <a:pPr marL="187960" indent="-187960" defTabSz="233679">
              <a:spcBef>
                <a:spcPts val="700"/>
              </a:spcBef>
              <a:defRPr sz="1280"/>
            </a:pPr>
            <a:endParaRPr/>
          </a:p>
        </p:txBody>
      </p:sp>
      <p:sp>
        <p:nvSpPr>
          <p:cNvPr id="456" name="8.3 Spline-based Motion (2/4)"/>
          <p:cNvSpPr txBox="1">
            <a:spLocks noGrp="1"/>
          </p:cNvSpPr>
          <p:nvPr>
            <p:ph type="title"/>
          </p:nvPr>
        </p:nvSpPr>
        <p:spPr>
          <a:xfrm>
            <a:off x="1042987" y="333375"/>
            <a:ext cx="8101012" cy="1295400"/>
          </a:xfrm>
          <a:prstGeom prst="rect">
            <a:avLst/>
          </a:prstGeom>
        </p:spPr>
        <p:txBody>
          <a:bodyPr lIns="45719" tIns="45719" rIns="45719" bIns="45719" anchor="b">
            <a:normAutofit fontScale="90000"/>
          </a:bodyPr>
          <a:lstStyle/>
          <a:p>
            <a:r>
              <a:t>8.3 Spline-based Motion (2/4)</a:t>
            </a:r>
          </a:p>
        </p:txBody>
      </p:sp>
      <p:pic>
        <p:nvPicPr>
          <p:cNvPr id="457" name="Picture 2" descr="Picture 2"/>
          <p:cNvPicPr>
            <a:picLocks noChangeAspect="1"/>
          </p:cNvPicPr>
          <p:nvPr/>
        </p:nvPicPr>
        <p:blipFill>
          <a:blip r:embed="rId2">
            <a:extLst/>
          </a:blip>
          <a:stretch>
            <a:fillRect/>
          </a:stretch>
        </p:blipFill>
        <p:spPr>
          <a:xfrm>
            <a:off x="838051" y="2937021"/>
            <a:ext cx="10967813" cy="4749110"/>
          </a:xfrm>
          <a:prstGeom prst="rect">
            <a:avLst/>
          </a:prstGeom>
          <a:ln w="12700">
            <a:miter lim="400000"/>
          </a:ln>
        </p:spPr>
      </p:pic>
    </p:spTree>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9" name="Body"/>
          <p:cNvSpPr txBox="1">
            <a:spLocks noGrp="1"/>
          </p:cNvSpPr>
          <p:nvPr>
            <p:ph type="body" sz="quarter" idx="1"/>
          </p:nvPr>
        </p:nvSpPr>
        <p:spPr>
          <a:xfrm>
            <a:off x="571500" y="1574800"/>
            <a:ext cx="11861800" cy="1271"/>
          </a:xfrm>
          <a:prstGeom prst="rect">
            <a:avLst/>
          </a:prstGeom>
        </p:spPr>
        <p:txBody>
          <a:bodyPr>
            <a:normAutofit fontScale="25000" lnSpcReduction="20000"/>
          </a:bodyPr>
          <a:lstStyle/>
          <a:p>
            <a:pPr marL="187960" indent="-187960" defTabSz="233679">
              <a:spcBef>
                <a:spcPts val="700"/>
              </a:spcBef>
              <a:defRPr sz="1280"/>
            </a:pPr>
            <a:endParaRPr/>
          </a:p>
        </p:txBody>
      </p:sp>
      <p:sp>
        <p:nvSpPr>
          <p:cNvPr id="460" name="8.3 Spline-based Motion (1/4)"/>
          <p:cNvSpPr txBox="1">
            <a:spLocks noGrp="1"/>
          </p:cNvSpPr>
          <p:nvPr>
            <p:ph type="title"/>
          </p:nvPr>
        </p:nvSpPr>
        <p:spPr>
          <a:xfrm>
            <a:off x="1042987" y="333375"/>
            <a:ext cx="8101012" cy="1295400"/>
          </a:xfrm>
          <a:prstGeom prst="rect">
            <a:avLst/>
          </a:prstGeom>
        </p:spPr>
        <p:txBody>
          <a:bodyPr lIns="45719" tIns="45719" rIns="45719" bIns="45719" anchor="b">
            <a:normAutofit fontScale="90000"/>
          </a:bodyPr>
          <a:lstStyle/>
          <a:p>
            <a:r>
              <a:t>8.3 Spline-based Motion (1/4)</a:t>
            </a:r>
          </a:p>
        </p:txBody>
      </p:sp>
      <p:sp>
        <p:nvSpPr>
          <p:cNvPr id="461" name="Rectangle 3"/>
          <p:cNvSpPr txBox="1"/>
          <p:nvPr/>
        </p:nvSpPr>
        <p:spPr>
          <a:xfrm>
            <a:off x="684212" y="2041525"/>
            <a:ext cx="11804689" cy="44116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ormAutofit/>
          </a:bodyPr>
          <a:lstStyle/>
          <a:p>
            <a:pPr marL="365759" indent="-365759">
              <a:spcBef>
                <a:spcPts val="1800"/>
              </a:spcBef>
              <a:buClr>
                <a:srgbClr val="330066"/>
              </a:buClr>
              <a:buSzPct val="70000"/>
              <a:buChar char="●"/>
              <a:defRPr sz="3200" spc="0">
                <a:latin typeface="Iowan Old Style"/>
                <a:ea typeface="Iowan Old Style"/>
                <a:cs typeface="Iowan Old Style"/>
                <a:sym typeface="Iowan Old Style"/>
              </a:defRPr>
            </a:pPr>
            <a:r>
              <a:t>Traditionally, optical flow algorithms compute an independent motion estimate for each pixel.</a:t>
            </a:r>
          </a:p>
          <a:p>
            <a:pPr marL="365759" indent="-365759">
              <a:spcBef>
                <a:spcPts val="1800"/>
              </a:spcBef>
              <a:buClr>
                <a:srgbClr val="330066"/>
              </a:buClr>
              <a:buSzPct val="70000"/>
              <a:buChar char="●"/>
              <a:defRPr sz="3200" spc="0">
                <a:latin typeface="Iowan Old Style"/>
                <a:ea typeface="Iowan Old Style"/>
                <a:cs typeface="Iowan Old Style"/>
                <a:sym typeface="Iowan Old Style"/>
              </a:defRPr>
            </a:pPr>
            <a:r>
              <a:t>The general optical flow analog can thus be written as</a:t>
            </a:r>
          </a:p>
        </p:txBody>
      </p:sp>
      <p:pic>
        <p:nvPicPr>
          <p:cNvPr id="462" name="Picture 2" descr="Picture 2"/>
          <p:cNvPicPr>
            <a:picLocks noChangeAspect="1"/>
          </p:cNvPicPr>
          <p:nvPr/>
        </p:nvPicPr>
        <p:blipFill>
          <a:blip r:embed="rId2">
            <a:extLst/>
          </a:blip>
          <a:stretch>
            <a:fillRect/>
          </a:stretch>
        </p:blipFill>
        <p:spPr>
          <a:xfrm>
            <a:off x="3903067" y="4376964"/>
            <a:ext cx="5198666" cy="648073"/>
          </a:xfrm>
          <a:prstGeom prst="rect">
            <a:avLst/>
          </a:prstGeom>
          <a:ln w="12700">
            <a:miter lim="400000"/>
          </a:ln>
        </p:spPr>
      </p:pic>
      <p:sp>
        <p:nvSpPr>
          <p:cNvPr id="463" name="Rectangle 3"/>
          <p:cNvSpPr txBox="1"/>
          <p:nvPr/>
        </p:nvSpPr>
        <p:spPr>
          <a:xfrm>
            <a:off x="758153" y="5068942"/>
            <a:ext cx="11804688" cy="441166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ormAutofit/>
          </a:bodyPr>
          <a:lstStyle/>
          <a:p>
            <a:pPr marL="365759" indent="-365759">
              <a:spcBef>
                <a:spcPts val="1800"/>
              </a:spcBef>
              <a:buClr>
                <a:srgbClr val="330066"/>
              </a:buClr>
              <a:buSzPct val="70000"/>
              <a:buChar char="●"/>
              <a:defRPr sz="3200" spc="0">
                <a:latin typeface="Iowan Old Style"/>
                <a:ea typeface="Iowan Old Style"/>
                <a:cs typeface="Iowan Old Style"/>
                <a:sym typeface="Iowan Old Style"/>
              </a:defRPr>
            </a:pPr>
            <a:r>
              <a:t>Represent the motion field as a two-dimensional spline controlled by a smaller number of control vertices </a:t>
            </a:r>
          </a:p>
          <a:p>
            <a:pPr>
              <a:spcBef>
                <a:spcPts val="1800"/>
              </a:spcBef>
              <a:defRPr sz="3200" spc="0">
                <a:latin typeface="Iowan Old Style"/>
                <a:ea typeface="Iowan Old Style"/>
                <a:cs typeface="Iowan Old Style"/>
                <a:sym typeface="Iowan Old Style"/>
              </a:defRPr>
            </a:pPr>
            <a:endParaRPr/>
          </a:p>
          <a:p>
            <a:pPr marL="365759" indent="-365759">
              <a:spcBef>
                <a:spcPts val="1800"/>
              </a:spcBef>
              <a:buClr>
                <a:srgbClr val="330066"/>
              </a:buClr>
              <a:buSzPct val="70000"/>
              <a:buChar char="●"/>
              <a:defRPr sz="3200" spc="0">
                <a:latin typeface="Iowan Old Style"/>
                <a:ea typeface="Iowan Old Style"/>
                <a:cs typeface="Iowan Old Style"/>
                <a:sym typeface="Iowan Old Style"/>
              </a:defRPr>
            </a:pPr>
            <a:r>
              <a:t> the basis functions; only non-zero over a small finite support interval</a:t>
            </a:r>
          </a:p>
        </p:txBody>
      </p:sp>
      <p:pic>
        <p:nvPicPr>
          <p:cNvPr id="464" name="Picture 3" descr="Picture 3"/>
          <p:cNvPicPr>
            <a:picLocks noChangeAspect="1"/>
          </p:cNvPicPr>
          <p:nvPr/>
        </p:nvPicPr>
        <p:blipFill>
          <a:blip r:embed="rId3">
            <a:extLst/>
          </a:blip>
          <a:stretch>
            <a:fillRect/>
          </a:stretch>
        </p:blipFill>
        <p:spPr>
          <a:xfrm>
            <a:off x="4289640" y="6440040"/>
            <a:ext cx="4425519" cy="861456"/>
          </a:xfrm>
          <a:prstGeom prst="rect">
            <a:avLst/>
          </a:prstGeom>
          <a:ln w="12700">
            <a:miter lim="400000"/>
          </a:ln>
        </p:spPr>
      </p:pic>
    </p:spTree>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6" name="Body"/>
          <p:cNvSpPr txBox="1">
            <a:spLocks noGrp="1"/>
          </p:cNvSpPr>
          <p:nvPr>
            <p:ph type="body" sz="quarter" idx="1"/>
          </p:nvPr>
        </p:nvSpPr>
        <p:spPr>
          <a:prstGeom prst="rect">
            <a:avLst/>
          </a:prstGeom>
        </p:spPr>
        <p:txBody>
          <a:bodyPr>
            <a:normAutofit fontScale="25000" lnSpcReduction="20000"/>
          </a:bodyPr>
          <a:lstStyle/>
          <a:p>
            <a:pPr marL="187960" indent="-187960" defTabSz="233679">
              <a:spcBef>
                <a:spcPts val="700"/>
              </a:spcBef>
              <a:defRPr sz="1280"/>
            </a:pPr>
            <a:endParaRPr/>
          </a:p>
        </p:txBody>
      </p:sp>
      <p:sp>
        <p:nvSpPr>
          <p:cNvPr id="467" name="where the Bj(xi) are called the basis functions and are only non-zero over a small finite sup- port interval .…"/>
          <p:cNvSpPr txBox="1"/>
          <p:nvPr/>
        </p:nvSpPr>
        <p:spPr>
          <a:xfrm>
            <a:off x="570189" y="2705099"/>
            <a:ext cx="11353974" cy="4343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marL="320842" indent="-320842">
              <a:spcBef>
                <a:spcPts val="1800"/>
              </a:spcBef>
              <a:buSzPct val="100000"/>
              <a:buChar char="•"/>
              <a:defRPr sz="3200" spc="0">
                <a:latin typeface="Iowan Old Style"/>
                <a:ea typeface="Iowan Old Style"/>
                <a:cs typeface="Iowan Old Style"/>
                <a:sym typeface="Iowan Old Style"/>
              </a:defRPr>
            </a:pPr>
            <a:r>
              <a:t>where the B</a:t>
            </a:r>
            <a:r>
              <a:rPr sz="933" baseline="-16072"/>
              <a:t>j</a:t>
            </a:r>
            <a:r>
              <a:t>(x</a:t>
            </a:r>
            <a:r>
              <a:rPr sz="933" baseline="-16072"/>
              <a:t>i</a:t>
            </a:r>
            <a:r>
              <a:t>) are called the </a:t>
            </a:r>
            <a:r>
              <a:rPr i="1"/>
              <a:t>basis functions </a:t>
            </a:r>
            <a:r>
              <a:t>and are only non-zero over a small </a:t>
            </a:r>
            <a:r>
              <a:rPr i="1"/>
              <a:t>finite sup- port </a:t>
            </a:r>
            <a:r>
              <a:t>interval . </a:t>
            </a:r>
          </a:p>
          <a:p>
            <a:pPr marL="320842" indent="-320842">
              <a:spcBef>
                <a:spcPts val="1800"/>
              </a:spcBef>
              <a:buSzPct val="100000"/>
              <a:buChar char="•"/>
              <a:defRPr sz="3200" spc="0">
                <a:latin typeface="Iowan Old Style"/>
                <a:ea typeface="Iowan Old Style"/>
                <a:cs typeface="Iowan Old Style"/>
                <a:sym typeface="Iowan Old Style"/>
              </a:defRPr>
            </a:pPr>
            <a:r>
              <a:t>We call the w</a:t>
            </a:r>
            <a:r>
              <a:rPr sz="933" baseline="-16072"/>
              <a:t>ij </a:t>
            </a:r>
            <a:r>
              <a:t>= B</a:t>
            </a:r>
            <a:r>
              <a:rPr sz="933" baseline="-16072"/>
              <a:t>j</a:t>
            </a:r>
            <a:r>
              <a:t>(x</a:t>
            </a:r>
            <a:r>
              <a:rPr sz="933" baseline="-16072"/>
              <a:t>i</a:t>
            </a:r>
            <a:r>
              <a:t>) </a:t>
            </a:r>
            <a:r>
              <a:rPr i="1"/>
              <a:t>weights </a:t>
            </a:r>
            <a:r>
              <a:t>to emphasize that the {u</a:t>
            </a:r>
            <a:r>
              <a:rPr sz="933" baseline="-16072"/>
              <a:t>i</a:t>
            </a:r>
            <a:r>
              <a:t>} are known linear combinations of the {uˆ</a:t>
            </a:r>
            <a:r>
              <a:rPr sz="933" baseline="-16072"/>
              <a:t>j</a:t>
            </a:r>
            <a:r>
              <a:t>}. </a:t>
            </a:r>
          </a:p>
          <a:p>
            <a:pPr marL="320842" indent="-320842">
              <a:spcBef>
                <a:spcPts val="1800"/>
              </a:spcBef>
              <a:buSzPct val="100000"/>
              <a:buChar char="•"/>
              <a:defRPr sz="3200" spc="0">
                <a:latin typeface="Iowan Old Style"/>
                <a:ea typeface="Iowan Old Style"/>
                <a:cs typeface="Iowan Old Style"/>
                <a:sym typeface="Iowan Old Style"/>
              </a:defRPr>
            </a:pPr>
            <a:r>
              <a:t>Some commonly used spline basis functions are shown below</a:t>
            </a:r>
            <a:endParaRPr sz="1200"/>
          </a:p>
        </p:txBody>
      </p:sp>
      <p:sp>
        <p:nvSpPr>
          <p:cNvPr id="468" name="8.3 Spline-based Motion (1/4)"/>
          <p:cNvSpPr txBox="1">
            <a:spLocks noGrp="1"/>
          </p:cNvSpPr>
          <p:nvPr>
            <p:ph type="title"/>
          </p:nvPr>
        </p:nvSpPr>
        <p:spPr>
          <a:xfrm>
            <a:off x="1042987" y="333375"/>
            <a:ext cx="8101012" cy="1295400"/>
          </a:xfrm>
          <a:prstGeom prst="rect">
            <a:avLst/>
          </a:prstGeom>
        </p:spPr>
        <p:txBody>
          <a:bodyPr lIns="45719" tIns="45719" rIns="45719" bIns="45719" anchor="b">
            <a:normAutofit fontScale="90000"/>
          </a:bodyPr>
          <a:lstStyle/>
          <a:p>
            <a:r>
              <a:t>8.3 Spline-based Motion (1/4)</a:t>
            </a:r>
          </a:p>
        </p:txBody>
      </p:sp>
    </p:spTree>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0" name="Body"/>
          <p:cNvSpPr txBox="1">
            <a:spLocks noGrp="1"/>
          </p:cNvSpPr>
          <p:nvPr>
            <p:ph type="body" sz="quarter" idx="1"/>
          </p:nvPr>
        </p:nvSpPr>
        <p:spPr>
          <a:prstGeom prst="rect">
            <a:avLst/>
          </a:prstGeom>
        </p:spPr>
        <p:txBody>
          <a:bodyPr>
            <a:normAutofit fontScale="25000" lnSpcReduction="20000"/>
          </a:bodyPr>
          <a:lstStyle/>
          <a:p>
            <a:pPr marL="187960" indent="-187960" defTabSz="233679">
              <a:spcBef>
                <a:spcPts val="700"/>
              </a:spcBef>
              <a:defRPr sz="1280"/>
            </a:pPr>
            <a:endParaRPr/>
          </a:p>
        </p:txBody>
      </p:sp>
      <p:pic>
        <p:nvPicPr>
          <p:cNvPr id="471" name="Picture 2" descr="Picture 2"/>
          <p:cNvPicPr>
            <a:picLocks noChangeAspect="1"/>
          </p:cNvPicPr>
          <p:nvPr/>
        </p:nvPicPr>
        <p:blipFill>
          <a:blip r:embed="rId2">
            <a:extLst/>
          </a:blip>
          <a:stretch>
            <a:fillRect/>
          </a:stretch>
        </p:blipFill>
        <p:spPr>
          <a:xfrm>
            <a:off x="3342601" y="2024961"/>
            <a:ext cx="6319598" cy="6858000"/>
          </a:xfrm>
          <a:prstGeom prst="rect">
            <a:avLst/>
          </a:prstGeom>
          <a:ln w="12700">
            <a:miter lim="400000"/>
          </a:ln>
        </p:spPr>
      </p:pic>
      <p:sp>
        <p:nvSpPr>
          <p:cNvPr id="472" name="8.3 Spline-based Motion (2/4)"/>
          <p:cNvSpPr txBox="1">
            <a:spLocks noGrp="1"/>
          </p:cNvSpPr>
          <p:nvPr>
            <p:ph type="title"/>
          </p:nvPr>
        </p:nvSpPr>
        <p:spPr>
          <a:xfrm>
            <a:off x="621956" y="213080"/>
            <a:ext cx="8101012" cy="1295401"/>
          </a:xfrm>
          <a:prstGeom prst="rect">
            <a:avLst/>
          </a:prstGeom>
        </p:spPr>
        <p:txBody>
          <a:bodyPr lIns="45719" tIns="45719" rIns="45719" bIns="45719" anchor="b">
            <a:normAutofit fontScale="90000"/>
          </a:bodyPr>
          <a:lstStyle/>
          <a:p>
            <a:r>
              <a:t>8.3 Spline-based Motion (2/4)</a:t>
            </a: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Line"/>
          <p:cNvSpPr txBox="1">
            <a:spLocks noGrp="1"/>
          </p:cNvSpPr>
          <p:nvPr>
            <p:ph type="body" sz="quarter" idx="1"/>
          </p:nvPr>
        </p:nvSpPr>
        <p:spPr>
          <a:prstGeom prst="rect">
            <a:avLst/>
          </a:prstGeom>
        </p:spPr>
        <p:txBody>
          <a:bodyPr>
            <a:normAutofit fontScale="25000" lnSpcReduction="20000"/>
          </a:bodyPr>
          <a:lstStyle/>
          <a:p>
            <a:pPr marL="0" indent="0" defTabSz="182880">
              <a:spcBef>
                <a:spcPts val="0"/>
              </a:spcBef>
              <a:buSzTx/>
              <a:buNone/>
              <a:defRPr sz="480">
                <a:solidFill>
                  <a:srgbClr val="000000"/>
                </a:solidFill>
                <a:latin typeface="+mj-lt"/>
                <a:ea typeface="+mj-ea"/>
                <a:cs typeface="+mj-cs"/>
                <a:sym typeface="Helvetica"/>
              </a:defRPr>
            </a:pPr>
            <a:endParaRPr/>
          </a:p>
        </p:txBody>
      </p:sp>
      <p:sp>
        <p:nvSpPr>
          <p:cNvPr id="152" name="Robust error metrics.(robust to outlier)"/>
          <p:cNvSpPr txBox="1"/>
          <p:nvPr/>
        </p:nvSpPr>
        <p:spPr>
          <a:xfrm>
            <a:off x="557106" y="1955800"/>
            <a:ext cx="7000578" cy="584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b="1" spc="0">
                <a:solidFill>
                  <a:srgbClr val="AA4831"/>
                </a:solidFill>
                <a:latin typeface="Iowan Old Style"/>
                <a:ea typeface="Iowan Old Style"/>
                <a:cs typeface="Iowan Old Style"/>
                <a:sym typeface="Iowan Old Style"/>
              </a:defRPr>
            </a:lvl1pPr>
          </a:lstStyle>
          <a:p>
            <a:r>
              <a:t>Robust error metrics.(robust to outlier) </a:t>
            </a:r>
          </a:p>
        </p:txBody>
      </p:sp>
      <p:pic>
        <p:nvPicPr>
          <p:cNvPr id="153" name="Screen Shot 2019-03-30 at 1.07.57 PM.png" descr="Screen Shot 2019-03-30 at 1.07.57 PM.png"/>
          <p:cNvPicPr>
            <a:picLocks noChangeAspect="1"/>
          </p:cNvPicPr>
          <p:nvPr/>
        </p:nvPicPr>
        <p:blipFill>
          <a:blip r:embed="rId2">
            <a:extLst/>
          </a:blip>
          <a:stretch>
            <a:fillRect/>
          </a:stretch>
        </p:blipFill>
        <p:spPr>
          <a:xfrm>
            <a:off x="2206186" y="2590800"/>
            <a:ext cx="7988208" cy="1109473"/>
          </a:xfrm>
          <a:prstGeom prst="rect">
            <a:avLst/>
          </a:prstGeom>
          <a:ln w="12700">
            <a:miter lim="400000"/>
          </a:ln>
        </p:spPr>
      </p:pic>
      <p:sp>
        <p:nvSpPr>
          <p:cNvPr id="154" name="The robust norm ⇢(e) is a function that grows less quickly than the quadratic penalty associated with least squares."/>
          <p:cNvSpPr txBox="1"/>
          <p:nvPr/>
        </p:nvSpPr>
        <p:spPr>
          <a:xfrm>
            <a:off x="731935" y="4343400"/>
            <a:ext cx="12048930" cy="1066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spcBef>
                <a:spcPts val="1800"/>
              </a:spcBef>
              <a:defRPr spc="0">
                <a:latin typeface="Iowan Old Style"/>
                <a:ea typeface="Iowan Old Style"/>
                <a:cs typeface="Iowan Old Style"/>
                <a:sym typeface="Iowan Old Style"/>
              </a:defRPr>
            </a:lvl1pPr>
          </a:lstStyle>
          <a:p>
            <a:r>
              <a:t>The robust norm ⇢(e) is a function that grows less quickly than the quadratic penalty associated with least squares. </a:t>
            </a:r>
          </a:p>
        </p:txBody>
      </p:sp>
      <p:sp>
        <p:nvSpPr>
          <p:cNvPr id="155" name="One such function"/>
          <p:cNvSpPr txBox="1"/>
          <p:nvPr/>
        </p:nvSpPr>
        <p:spPr>
          <a:xfrm>
            <a:off x="678911" y="5626099"/>
            <a:ext cx="3137075" cy="584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spcBef>
                <a:spcPts val="1800"/>
              </a:spcBef>
              <a:defRPr spc="0">
                <a:latin typeface="Iowan Old Style"/>
                <a:ea typeface="Iowan Old Style"/>
                <a:cs typeface="Iowan Old Style"/>
                <a:sym typeface="Iowan Old Style"/>
              </a:defRPr>
            </a:lvl1pPr>
          </a:lstStyle>
          <a:p>
            <a:r>
              <a:t>One such function </a:t>
            </a:r>
          </a:p>
        </p:txBody>
      </p:sp>
      <p:sp>
        <p:nvSpPr>
          <p:cNvPr id="156" name=":sum of absolute differences (SAD)"/>
          <p:cNvSpPr txBox="1"/>
          <p:nvPr/>
        </p:nvSpPr>
        <p:spPr>
          <a:xfrm>
            <a:off x="3597509" y="5626100"/>
            <a:ext cx="6214543" cy="584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b="1" spc="0">
                <a:solidFill>
                  <a:srgbClr val="AA4831"/>
                </a:solidFill>
                <a:latin typeface="Iowan Old Style"/>
                <a:ea typeface="Iowan Old Style"/>
                <a:cs typeface="Iowan Old Style"/>
                <a:sym typeface="Iowan Old Style"/>
              </a:defRPr>
            </a:lvl1pPr>
          </a:lstStyle>
          <a:p>
            <a:r>
              <a:t>:sum of absolute differences (SAD) </a:t>
            </a:r>
          </a:p>
        </p:txBody>
      </p:sp>
      <p:pic>
        <p:nvPicPr>
          <p:cNvPr id="157" name="Screen Shot 2019-03-30 at 1.14.05 PM.png" descr="Screen Shot 2019-03-30 at 1.14.05 PM.png"/>
          <p:cNvPicPr>
            <a:picLocks noChangeAspect="1"/>
          </p:cNvPicPr>
          <p:nvPr/>
        </p:nvPicPr>
        <p:blipFill>
          <a:blip r:embed="rId3">
            <a:extLst/>
          </a:blip>
          <a:stretch>
            <a:fillRect/>
          </a:stretch>
        </p:blipFill>
        <p:spPr>
          <a:xfrm>
            <a:off x="2380852" y="6223000"/>
            <a:ext cx="7227095" cy="1333341"/>
          </a:xfrm>
          <a:prstGeom prst="rect">
            <a:avLst/>
          </a:prstGeom>
          <a:ln w="12700">
            <a:miter lim="400000"/>
          </a:ln>
        </p:spPr>
      </p:pic>
      <p:sp>
        <p:nvSpPr>
          <p:cNvPr id="158" name="it is not well suited to gradient- descent approaches such as the ones presented in Section 8.1.3."/>
          <p:cNvSpPr txBox="1"/>
          <p:nvPr/>
        </p:nvSpPr>
        <p:spPr>
          <a:xfrm>
            <a:off x="529839" y="8013700"/>
            <a:ext cx="11945120" cy="1066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b="1" spc="0">
                <a:solidFill>
                  <a:srgbClr val="F90577"/>
                </a:solidFill>
                <a:latin typeface="Iowan Old Style"/>
                <a:ea typeface="Iowan Old Style"/>
                <a:cs typeface="Iowan Old Style"/>
                <a:sym typeface="Iowan Old Style"/>
              </a:defRPr>
            </a:lvl1pPr>
          </a:lstStyle>
          <a:p>
            <a:r>
              <a:t>it is not well suited to gradient- descent approaches such as the ones presented in Section 8.1.3. </a:t>
            </a:r>
          </a:p>
        </p:txBody>
      </p:sp>
      <p:sp>
        <p:nvSpPr>
          <p:cNvPr id="159" name="8.1 Translational alignment（1/）"/>
          <p:cNvSpPr txBox="1">
            <a:spLocks noGrp="1"/>
          </p:cNvSpPr>
          <p:nvPr>
            <p:ph type="title"/>
          </p:nvPr>
        </p:nvSpPr>
        <p:spPr>
          <a:xfrm>
            <a:off x="571500" y="249434"/>
            <a:ext cx="11861800" cy="1198367"/>
          </a:xfrm>
          <a:prstGeom prst="rect">
            <a:avLst/>
          </a:prstGeom>
        </p:spPr>
        <p:txBody>
          <a:bodyPr/>
          <a:lstStyle>
            <a:lvl1pPr algn="ctr" defTabSz="297940">
              <a:lnSpc>
                <a:spcPct val="80000"/>
              </a:lnSpc>
              <a:spcBef>
                <a:spcPts val="0"/>
              </a:spcBef>
              <a:defRPr sz="6100">
                <a:solidFill>
                  <a:srgbClr val="5C5C5C"/>
                </a:solidFill>
              </a:defRPr>
            </a:lvl1pPr>
          </a:lstStyle>
          <a:p>
            <a:r>
              <a:t>8.1 Translational alignment </a:t>
            </a:r>
          </a:p>
        </p:txBody>
      </p:sp>
    </p:spTree>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4" name="Body"/>
          <p:cNvSpPr txBox="1">
            <a:spLocks noGrp="1"/>
          </p:cNvSpPr>
          <p:nvPr>
            <p:ph type="body" sz="quarter" idx="1"/>
          </p:nvPr>
        </p:nvSpPr>
        <p:spPr>
          <a:prstGeom prst="rect">
            <a:avLst/>
          </a:prstGeom>
        </p:spPr>
        <p:txBody>
          <a:bodyPr>
            <a:normAutofit fontScale="25000" lnSpcReduction="20000"/>
          </a:bodyPr>
          <a:lstStyle/>
          <a:p>
            <a:pPr marL="187960" indent="-187960" defTabSz="233679">
              <a:spcBef>
                <a:spcPts val="700"/>
              </a:spcBef>
              <a:defRPr sz="1280"/>
            </a:pPr>
            <a:endParaRPr/>
          </a:p>
        </p:txBody>
      </p:sp>
      <p:pic>
        <p:nvPicPr>
          <p:cNvPr id="475" name="Picture 2" descr="Picture 2"/>
          <p:cNvPicPr>
            <a:picLocks noChangeAspect="1"/>
          </p:cNvPicPr>
          <p:nvPr/>
        </p:nvPicPr>
        <p:blipFill>
          <a:blip r:embed="rId2">
            <a:extLst/>
          </a:blip>
          <a:stretch>
            <a:fillRect/>
          </a:stretch>
        </p:blipFill>
        <p:spPr>
          <a:xfrm>
            <a:off x="1930399" y="5395509"/>
            <a:ext cx="9144001" cy="3762964"/>
          </a:xfrm>
          <a:prstGeom prst="rect">
            <a:avLst/>
          </a:prstGeom>
          <a:ln w="12700">
            <a:miter lim="400000"/>
          </a:ln>
        </p:spPr>
      </p:pic>
      <p:sp>
        <p:nvSpPr>
          <p:cNvPr id="476" name="8.3 Spline-based Motion (2/4)"/>
          <p:cNvSpPr txBox="1"/>
          <p:nvPr/>
        </p:nvSpPr>
        <p:spPr>
          <a:xfrm>
            <a:off x="621956" y="213080"/>
            <a:ext cx="8101012" cy="1295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b">
            <a:normAutofit fontScale="92500" lnSpcReduction="20000"/>
          </a:bodyPr>
          <a:lstStyle>
            <a:lvl1pPr>
              <a:spcBef>
                <a:spcPts val="2300"/>
              </a:spcBef>
              <a:defRPr sz="5200" cap="all" spc="0">
                <a:solidFill>
                  <a:srgbClr val="747676"/>
                </a:solidFill>
              </a:defRPr>
            </a:lvl1pPr>
          </a:lstStyle>
          <a:p>
            <a:r>
              <a:t>8.3 Spline-based Motion (2/4)</a:t>
            </a:r>
          </a:p>
        </p:txBody>
      </p:sp>
      <p:sp>
        <p:nvSpPr>
          <p:cNvPr id="477" name="One disadvantage of the basic technique, however, is that the model does a poor job near motion discontinuities, unless an excessive number of nodes is used.…"/>
          <p:cNvSpPr txBox="1"/>
          <p:nvPr/>
        </p:nvSpPr>
        <p:spPr>
          <a:xfrm>
            <a:off x="232767" y="2166706"/>
            <a:ext cx="12200534" cy="279563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p>
            <a:pPr>
              <a:spcBef>
                <a:spcPts val="1800"/>
              </a:spcBef>
              <a:defRPr sz="3200" spc="0">
                <a:latin typeface="Iowan Old Style"/>
                <a:ea typeface="Iowan Old Style"/>
                <a:cs typeface="Iowan Old Style"/>
                <a:sym typeface="Iowan Old Style"/>
              </a:defRPr>
            </a:pPr>
            <a:r>
              <a:rPr dirty="0"/>
              <a:t>One disadvantage of the basic technique, however, is that the model does a poor job near motion discontinuities, unless an excessive number of nodes is used. </a:t>
            </a:r>
          </a:p>
          <a:p>
            <a:pPr>
              <a:spcBef>
                <a:spcPts val="1800"/>
              </a:spcBef>
              <a:defRPr sz="3200" spc="0">
                <a:latin typeface="Iowan Old Style"/>
                <a:ea typeface="Iowan Old Style"/>
                <a:cs typeface="Iowan Old Style"/>
                <a:sym typeface="Iowan Old Style"/>
              </a:defRPr>
            </a:pPr>
            <a:r>
              <a:rPr dirty="0"/>
              <a:t>Large cells are used to present regions of smooth motion, while smaller cells are added in regions of motion discontinuities </a:t>
            </a:r>
            <a:endParaRPr sz="1200" dirty="0"/>
          </a:p>
        </p:txBody>
      </p:sp>
    </p:spTree>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9" name="Body"/>
          <p:cNvSpPr txBox="1">
            <a:spLocks noGrp="1"/>
          </p:cNvSpPr>
          <p:nvPr>
            <p:ph type="body" sz="quarter" idx="1"/>
          </p:nvPr>
        </p:nvSpPr>
        <p:spPr>
          <a:prstGeom prst="rect">
            <a:avLst/>
          </a:prstGeom>
        </p:spPr>
        <p:txBody>
          <a:bodyPr>
            <a:normAutofit fontScale="25000" lnSpcReduction="20000"/>
          </a:bodyPr>
          <a:lstStyle/>
          <a:p>
            <a:pPr marL="187960" indent="-187960" defTabSz="233679">
              <a:spcBef>
                <a:spcPts val="700"/>
              </a:spcBef>
              <a:defRPr sz="1280"/>
            </a:pPr>
            <a:endParaRPr/>
          </a:p>
        </p:txBody>
      </p:sp>
      <p:sp>
        <p:nvSpPr>
          <p:cNvPr id="480" name="8.3.1 Application: Medical Image Registration (1/2)"/>
          <p:cNvSpPr txBox="1">
            <a:spLocks noGrp="1"/>
          </p:cNvSpPr>
          <p:nvPr>
            <p:ph type="title"/>
          </p:nvPr>
        </p:nvSpPr>
        <p:spPr>
          <a:xfrm>
            <a:off x="0" y="333375"/>
            <a:ext cx="11408579" cy="1295400"/>
          </a:xfrm>
          <a:prstGeom prst="rect">
            <a:avLst/>
          </a:prstGeom>
        </p:spPr>
        <p:txBody>
          <a:bodyPr lIns="45719" tIns="45719" rIns="45719" bIns="45719" anchor="b">
            <a:normAutofit fontScale="90000"/>
          </a:bodyPr>
          <a:lstStyle/>
          <a:p>
            <a:r>
              <a:t>8.3.1 Application: Medical Image Registration (1/2)</a:t>
            </a:r>
          </a:p>
        </p:txBody>
      </p:sp>
      <p:pic>
        <p:nvPicPr>
          <p:cNvPr id="481" name="Picture 2" descr="Picture 2"/>
          <p:cNvPicPr>
            <a:picLocks noChangeAspect="1"/>
          </p:cNvPicPr>
          <p:nvPr/>
        </p:nvPicPr>
        <p:blipFill>
          <a:blip r:embed="rId2">
            <a:extLst/>
          </a:blip>
          <a:stretch>
            <a:fillRect/>
          </a:stretch>
        </p:blipFill>
        <p:spPr>
          <a:xfrm>
            <a:off x="1333243" y="2624039"/>
            <a:ext cx="10338314" cy="5321834"/>
          </a:xfrm>
          <a:prstGeom prst="rect">
            <a:avLst/>
          </a:prstGeom>
          <a:ln w="12700">
            <a:miter lim="400000"/>
          </a:ln>
        </p:spPr>
      </p:pic>
    </p:spTree>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3" name="Body"/>
          <p:cNvSpPr txBox="1">
            <a:spLocks noGrp="1"/>
          </p:cNvSpPr>
          <p:nvPr>
            <p:ph type="body" sz="quarter" idx="1"/>
          </p:nvPr>
        </p:nvSpPr>
        <p:spPr>
          <a:prstGeom prst="rect">
            <a:avLst/>
          </a:prstGeom>
        </p:spPr>
        <p:txBody>
          <a:bodyPr>
            <a:normAutofit fontScale="25000" lnSpcReduction="20000"/>
          </a:bodyPr>
          <a:lstStyle/>
          <a:p>
            <a:pPr marL="187960" indent="-187960" defTabSz="233679">
              <a:spcBef>
                <a:spcPts val="700"/>
              </a:spcBef>
              <a:defRPr sz="1280"/>
            </a:pPr>
            <a:endParaRPr/>
          </a:p>
        </p:txBody>
      </p:sp>
      <p:sp>
        <p:nvSpPr>
          <p:cNvPr id="484" name="8.3.1 Application: Medical Image Registration (1/2)"/>
          <p:cNvSpPr txBox="1">
            <a:spLocks noGrp="1"/>
          </p:cNvSpPr>
          <p:nvPr>
            <p:ph type="title"/>
          </p:nvPr>
        </p:nvSpPr>
        <p:spPr>
          <a:xfrm>
            <a:off x="0" y="333375"/>
            <a:ext cx="11408579" cy="1295400"/>
          </a:xfrm>
          <a:prstGeom prst="rect">
            <a:avLst/>
          </a:prstGeom>
        </p:spPr>
        <p:txBody>
          <a:bodyPr lIns="45719" tIns="45719" rIns="45719" bIns="45719" anchor="b">
            <a:normAutofit fontScale="90000"/>
          </a:bodyPr>
          <a:lstStyle/>
          <a:p>
            <a:r>
              <a:t>8.3.1 Application: Medical Image Registration (1/2)</a:t>
            </a:r>
          </a:p>
        </p:txBody>
      </p:sp>
      <p:pic>
        <p:nvPicPr>
          <p:cNvPr id="485" name="Picture 2" descr="Picture 2"/>
          <p:cNvPicPr>
            <a:picLocks noChangeAspect="1"/>
          </p:cNvPicPr>
          <p:nvPr/>
        </p:nvPicPr>
        <p:blipFill>
          <a:blip r:embed="rId2">
            <a:extLst/>
          </a:blip>
          <a:stretch>
            <a:fillRect/>
          </a:stretch>
        </p:blipFill>
        <p:spPr>
          <a:xfrm>
            <a:off x="900332" y="2453720"/>
            <a:ext cx="10782574" cy="5163486"/>
          </a:xfrm>
          <a:prstGeom prst="rect">
            <a:avLst/>
          </a:prstGeom>
          <a:ln w="12700">
            <a:miter lim="400000"/>
          </a:ln>
        </p:spPr>
      </p:pic>
    </p:spTree>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7" name="Body"/>
          <p:cNvSpPr txBox="1">
            <a:spLocks noGrp="1"/>
          </p:cNvSpPr>
          <p:nvPr>
            <p:ph type="body" sz="quarter" idx="1"/>
          </p:nvPr>
        </p:nvSpPr>
        <p:spPr>
          <a:prstGeom prst="rect">
            <a:avLst/>
          </a:prstGeom>
        </p:spPr>
        <p:txBody>
          <a:bodyPr>
            <a:normAutofit fontScale="25000" lnSpcReduction="20000"/>
          </a:bodyPr>
          <a:lstStyle/>
          <a:p>
            <a:pPr marL="187960" indent="-187960" defTabSz="233679">
              <a:spcBef>
                <a:spcPts val="700"/>
              </a:spcBef>
              <a:defRPr sz="1280"/>
            </a:pPr>
            <a:endParaRPr/>
          </a:p>
        </p:txBody>
      </p:sp>
      <p:sp>
        <p:nvSpPr>
          <p:cNvPr id="488" name="JOKE"/>
          <p:cNvSpPr txBox="1">
            <a:spLocks noGrp="1"/>
          </p:cNvSpPr>
          <p:nvPr>
            <p:ph type="title"/>
          </p:nvPr>
        </p:nvSpPr>
        <p:spPr>
          <a:prstGeom prst="rect">
            <a:avLst/>
          </a:prstGeom>
        </p:spPr>
        <p:txBody>
          <a:bodyPr>
            <a:normAutofit fontScale="90000"/>
          </a:bodyPr>
          <a:lstStyle>
            <a:lvl1pPr defTabSz="543305">
              <a:spcBef>
                <a:spcPts val="2100"/>
              </a:spcBef>
              <a:defRPr sz="4836"/>
            </a:lvl1pPr>
          </a:lstStyle>
          <a:p>
            <a:r>
              <a:t>JOKE</a:t>
            </a:r>
          </a:p>
        </p:txBody>
      </p:sp>
    </p:spTree>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0" name="Body"/>
          <p:cNvSpPr txBox="1">
            <a:spLocks noGrp="1"/>
          </p:cNvSpPr>
          <p:nvPr>
            <p:ph type="body" sz="quarter" idx="1"/>
          </p:nvPr>
        </p:nvSpPr>
        <p:spPr>
          <a:prstGeom prst="rect">
            <a:avLst/>
          </a:prstGeom>
        </p:spPr>
        <p:txBody>
          <a:bodyPr>
            <a:normAutofit fontScale="25000" lnSpcReduction="20000"/>
          </a:bodyPr>
          <a:lstStyle/>
          <a:p>
            <a:pPr marL="187960" indent="-187960" defTabSz="233679">
              <a:spcBef>
                <a:spcPts val="700"/>
              </a:spcBef>
              <a:defRPr sz="1280"/>
            </a:pPr>
            <a:endParaRPr/>
          </a:p>
        </p:txBody>
      </p:sp>
      <p:sp>
        <p:nvSpPr>
          <p:cNvPr id="491" name="8.4 Optical Flow"/>
          <p:cNvSpPr txBox="1">
            <a:spLocks noGrp="1"/>
          </p:cNvSpPr>
          <p:nvPr>
            <p:ph type="title"/>
          </p:nvPr>
        </p:nvSpPr>
        <p:spPr>
          <a:prstGeom prst="rect">
            <a:avLst/>
          </a:prstGeom>
        </p:spPr>
        <p:txBody>
          <a:bodyPr>
            <a:normAutofit fontScale="90000"/>
          </a:bodyPr>
          <a:lstStyle>
            <a:lvl1pPr defTabSz="543305">
              <a:spcBef>
                <a:spcPts val="2100"/>
              </a:spcBef>
              <a:defRPr sz="4836"/>
            </a:lvl1pPr>
          </a:lstStyle>
          <a:p>
            <a:r>
              <a:t>8.4 Optical Flow</a:t>
            </a:r>
          </a:p>
        </p:txBody>
      </p:sp>
      <p:sp>
        <p:nvSpPr>
          <p:cNvPr id="492" name="Rectangle 3"/>
          <p:cNvSpPr txBox="1"/>
          <p:nvPr/>
        </p:nvSpPr>
        <p:spPr>
          <a:xfrm>
            <a:off x="684212" y="2041524"/>
            <a:ext cx="11636376" cy="441166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ormAutofit/>
          </a:bodyPr>
          <a:lstStyle>
            <a:lvl1pPr marL="365759" indent="-365759">
              <a:spcBef>
                <a:spcPts val="1800"/>
              </a:spcBef>
              <a:buClr>
                <a:srgbClr val="330066"/>
              </a:buClr>
              <a:buSzPct val="70000"/>
              <a:buChar char="●"/>
              <a:defRPr sz="3200" spc="0">
                <a:latin typeface="Iowan Old Style"/>
                <a:ea typeface="Iowan Old Style"/>
                <a:cs typeface="Iowan Old Style"/>
                <a:sym typeface="Iowan Old Style"/>
              </a:defRPr>
            </a:lvl1pPr>
          </a:lstStyle>
          <a:p>
            <a:r>
              <a:t>The most general version of motion estimation is to compute an independent estimate of motion at each pixel, which is generally known as optical (or optic) flow</a:t>
            </a:r>
          </a:p>
        </p:txBody>
      </p:sp>
      <p:pic>
        <p:nvPicPr>
          <p:cNvPr id="493" name="Picture 2" descr="Picture 2"/>
          <p:cNvPicPr>
            <a:picLocks noChangeAspect="1"/>
          </p:cNvPicPr>
          <p:nvPr/>
        </p:nvPicPr>
        <p:blipFill>
          <a:blip r:embed="rId2">
            <a:extLst/>
          </a:blip>
          <a:stretch>
            <a:fillRect/>
          </a:stretch>
        </p:blipFill>
        <p:spPr>
          <a:xfrm>
            <a:off x="3033993" y="4060702"/>
            <a:ext cx="5807603" cy="720081"/>
          </a:xfrm>
          <a:prstGeom prst="rect">
            <a:avLst/>
          </a:prstGeom>
          <a:ln w="12700">
            <a:miter lim="400000"/>
          </a:ln>
        </p:spPr>
      </p:pic>
    </p:spTree>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5" name="Body"/>
          <p:cNvSpPr txBox="1">
            <a:spLocks noGrp="1"/>
          </p:cNvSpPr>
          <p:nvPr>
            <p:ph type="body" sz="quarter" idx="1"/>
          </p:nvPr>
        </p:nvSpPr>
        <p:spPr>
          <a:prstGeom prst="rect">
            <a:avLst/>
          </a:prstGeom>
        </p:spPr>
        <p:txBody>
          <a:bodyPr>
            <a:normAutofit fontScale="25000" lnSpcReduction="20000"/>
          </a:bodyPr>
          <a:lstStyle/>
          <a:p>
            <a:pPr marL="187960" indent="-187960" defTabSz="233679">
              <a:spcBef>
                <a:spcPts val="700"/>
              </a:spcBef>
              <a:defRPr sz="1280"/>
            </a:pPr>
            <a:endParaRPr/>
          </a:p>
        </p:txBody>
      </p:sp>
      <p:sp>
        <p:nvSpPr>
          <p:cNvPr id="496" name="After each iteration of optic flow estimation in a coarse-to-fine pyramid, they re-warp one of the images so that only incremental flow estimates are computed…"/>
          <p:cNvSpPr txBox="1"/>
          <p:nvPr/>
        </p:nvSpPr>
        <p:spPr>
          <a:xfrm>
            <a:off x="85529" y="2624901"/>
            <a:ext cx="12347772" cy="450379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p>
            <a:pPr marL="320842" indent="-320842">
              <a:spcBef>
                <a:spcPts val="1800"/>
              </a:spcBef>
              <a:buSzPct val="100000"/>
              <a:buChar char="•"/>
              <a:defRPr sz="3200" spc="0">
                <a:latin typeface="Iowan Old Style"/>
                <a:ea typeface="Iowan Old Style"/>
                <a:cs typeface="Iowan Old Style"/>
                <a:sym typeface="Iowan Old Style"/>
              </a:defRPr>
            </a:pPr>
            <a:r>
              <a:rPr dirty="0"/>
              <a:t>After each iteration of optic flow estimation in a coarse-to-fine pyramid, they re-warp one of the images so that only incremental flow estimates are computed </a:t>
            </a:r>
          </a:p>
          <a:p>
            <a:pPr marL="320842" indent="-320842">
              <a:spcBef>
                <a:spcPts val="1800"/>
              </a:spcBef>
              <a:buSzPct val="100000"/>
              <a:buChar char="•"/>
              <a:defRPr sz="3200" spc="0">
                <a:latin typeface="Iowan Old Style"/>
                <a:ea typeface="Iowan Old Style"/>
                <a:cs typeface="Iowan Old Style"/>
                <a:sym typeface="Iowan Old Style"/>
              </a:defRPr>
            </a:pPr>
            <a:r>
              <a:rPr dirty="0"/>
              <a:t>When overlapping patches are used, an efficient implementation is to first compute the outer products of the gradients and intensity errors at every pixel </a:t>
            </a:r>
          </a:p>
          <a:p>
            <a:pPr marL="320842" indent="-320842">
              <a:spcBef>
                <a:spcPts val="1800"/>
              </a:spcBef>
              <a:buSzPct val="100000"/>
              <a:buChar char="•"/>
              <a:defRPr sz="3200" spc="0">
                <a:latin typeface="Iowan Old Style"/>
                <a:ea typeface="Iowan Old Style"/>
                <a:cs typeface="Iowan Old Style"/>
                <a:sym typeface="Iowan Old Style"/>
              </a:defRPr>
            </a:pPr>
            <a:r>
              <a:rPr dirty="0"/>
              <a:t>and then perform the overlapping window sums using a moving average filter.</a:t>
            </a:r>
            <a:r>
              <a:rPr sz="933" baseline="53573" dirty="0">
                <a:solidFill>
                  <a:srgbClr val="002866"/>
                </a:solidFill>
              </a:rPr>
              <a:t>11 </a:t>
            </a:r>
            <a:endParaRPr sz="1200" dirty="0"/>
          </a:p>
        </p:txBody>
      </p:sp>
      <p:sp>
        <p:nvSpPr>
          <p:cNvPr id="497" name="Bergen, Anandan, Hanna et al."/>
          <p:cNvSpPr txBox="1"/>
          <p:nvPr/>
        </p:nvSpPr>
        <p:spPr>
          <a:xfrm>
            <a:off x="5414430" y="755650"/>
            <a:ext cx="5540178" cy="660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spcBef>
                <a:spcPts val="1800"/>
              </a:spcBef>
              <a:defRPr sz="3200" spc="0">
                <a:latin typeface="Iowan Old Style"/>
                <a:ea typeface="Iowan Old Style"/>
                <a:cs typeface="Iowan Old Style"/>
                <a:sym typeface="Iowan Old Style"/>
              </a:defRPr>
            </a:pPr>
            <a:r>
              <a:rPr>
                <a:solidFill>
                  <a:srgbClr val="4C0F00"/>
                </a:solidFill>
              </a:rPr>
              <a:t>Bergen, Anandan, Hanna </a:t>
            </a:r>
            <a:r>
              <a:rPr i="1">
                <a:solidFill>
                  <a:srgbClr val="4C0F00"/>
                </a:solidFill>
              </a:rPr>
              <a:t>et al.</a:t>
            </a:r>
          </a:p>
        </p:txBody>
      </p:sp>
      <p:sp>
        <p:nvSpPr>
          <p:cNvPr id="498" name="8.4 Optical Flow"/>
          <p:cNvSpPr txBox="1">
            <a:spLocks noGrp="1"/>
          </p:cNvSpPr>
          <p:nvPr>
            <p:ph type="title"/>
          </p:nvPr>
        </p:nvSpPr>
        <p:spPr>
          <a:xfrm>
            <a:off x="682428" y="723899"/>
            <a:ext cx="11861801" cy="723901"/>
          </a:xfrm>
          <a:prstGeom prst="rect">
            <a:avLst/>
          </a:prstGeom>
        </p:spPr>
        <p:txBody>
          <a:bodyPr>
            <a:normAutofit fontScale="90000"/>
          </a:bodyPr>
          <a:lstStyle>
            <a:lvl1pPr defTabSz="543305">
              <a:spcBef>
                <a:spcPts val="2100"/>
              </a:spcBef>
              <a:defRPr sz="4836"/>
            </a:lvl1pPr>
          </a:lstStyle>
          <a:p>
            <a:r>
              <a:t>8.4 Optical Flow</a:t>
            </a:r>
          </a:p>
        </p:txBody>
      </p:sp>
      <p:pic>
        <p:nvPicPr>
          <p:cNvPr id="499" name="Screen Shot 2019-04-09 at 10.53.17 AM.png" descr="Screen Shot 2019-04-09 at 10.53.17 AM.png"/>
          <p:cNvPicPr>
            <a:picLocks noChangeAspect="1"/>
          </p:cNvPicPr>
          <p:nvPr/>
        </p:nvPicPr>
        <p:blipFill>
          <a:blip r:embed="rId2">
            <a:extLst/>
          </a:blip>
          <a:stretch>
            <a:fillRect/>
          </a:stretch>
        </p:blipFill>
        <p:spPr>
          <a:xfrm>
            <a:off x="1264448" y="7403002"/>
            <a:ext cx="5869248" cy="2103674"/>
          </a:xfrm>
          <a:prstGeom prst="rect">
            <a:avLst/>
          </a:prstGeom>
          <a:ln w="12700">
            <a:miter lim="400000"/>
          </a:ln>
        </p:spPr>
      </p:pic>
      <p:pic>
        <p:nvPicPr>
          <p:cNvPr id="500" name="Screen Shot 2019-04-09 at 11.57.41 AM.png" descr="Screen Shot 2019-04-09 at 11.57.41 AM.png"/>
          <p:cNvPicPr>
            <a:picLocks noChangeAspect="1"/>
          </p:cNvPicPr>
          <p:nvPr/>
        </p:nvPicPr>
        <p:blipFill>
          <a:blip r:embed="rId3">
            <a:extLst/>
          </a:blip>
          <a:stretch>
            <a:fillRect/>
          </a:stretch>
        </p:blipFill>
        <p:spPr>
          <a:xfrm>
            <a:off x="7109551" y="8150589"/>
            <a:ext cx="4755702" cy="1252847"/>
          </a:xfrm>
          <a:prstGeom prst="rect">
            <a:avLst/>
          </a:prstGeom>
          <a:ln w="12700">
            <a:miter lim="400000"/>
          </a:ln>
        </p:spPr>
      </p:pic>
    </p:spTree>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2" name="Body"/>
          <p:cNvSpPr txBox="1">
            <a:spLocks noGrp="1"/>
          </p:cNvSpPr>
          <p:nvPr>
            <p:ph type="body" sz="quarter" idx="1"/>
          </p:nvPr>
        </p:nvSpPr>
        <p:spPr>
          <a:prstGeom prst="rect">
            <a:avLst/>
          </a:prstGeom>
        </p:spPr>
        <p:txBody>
          <a:bodyPr>
            <a:normAutofit fontScale="25000" lnSpcReduction="20000"/>
          </a:bodyPr>
          <a:lstStyle/>
          <a:p>
            <a:pPr marL="187960" indent="-187960" defTabSz="233679">
              <a:spcBef>
                <a:spcPts val="700"/>
              </a:spcBef>
              <a:defRPr sz="1280"/>
            </a:pPr>
            <a:endParaRPr/>
          </a:p>
        </p:txBody>
      </p:sp>
      <p:sp>
        <p:nvSpPr>
          <p:cNvPr id="503" name="8.4 Optical Flow"/>
          <p:cNvSpPr txBox="1">
            <a:spLocks noGrp="1"/>
          </p:cNvSpPr>
          <p:nvPr>
            <p:ph type="title"/>
          </p:nvPr>
        </p:nvSpPr>
        <p:spPr>
          <a:xfrm>
            <a:off x="682428" y="723900"/>
            <a:ext cx="11861801" cy="723900"/>
          </a:xfrm>
          <a:prstGeom prst="rect">
            <a:avLst/>
          </a:prstGeom>
        </p:spPr>
        <p:txBody>
          <a:bodyPr>
            <a:normAutofit fontScale="90000"/>
          </a:bodyPr>
          <a:lstStyle>
            <a:lvl1pPr defTabSz="543305">
              <a:spcBef>
                <a:spcPts val="2100"/>
              </a:spcBef>
              <a:defRPr sz="4836"/>
            </a:lvl1pPr>
          </a:lstStyle>
          <a:p>
            <a:r>
              <a:t>8.4 Optical Flow</a:t>
            </a:r>
          </a:p>
        </p:txBody>
      </p:sp>
      <p:sp>
        <p:nvSpPr>
          <p:cNvPr id="504" name="Horn and Schunck"/>
          <p:cNvSpPr txBox="1"/>
          <p:nvPr/>
        </p:nvSpPr>
        <p:spPr>
          <a:xfrm>
            <a:off x="4693307" y="654337"/>
            <a:ext cx="3618186" cy="1092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spcBef>
                <a:spcPts val="1800"/>
              </a:spcBef>
              <a:defRPr sz="3200" spc="0">
                <a:solidFill>
                  <a:schemeClr val="accent5"/>
                </a:solidFill>
                <a:latin typeface="Iowan Old Style"/>
                <a:ea typeface="Iowan Old Style"/>
                <a:cs typeface="Iowan Old Style"/>
                <a:sym typeface="Iowan Old Style"/>
              </a:defRPr>
            </a:lvl1pPr>
          </a:lstStyle>
          <a:p>
            <a:r>
              <a:t>Horn and Schunck </a:t>
            </a:r>
            <a:endParaRPr sz="1200"/>
          </a:p>
        </p:txBody>
      </p:sp>
      <p:sp>
        <p:nvSpPr>
          <p:cNvPr id="505" name="HW assign"/>
          <p:cNvSpPr txBox="1"/>
          <p:nvPr/>
        </p:nvSpPr>
        <p:spPr>
          <a:xfrm>
            <a:off x="10517900" y="854709"/>
            <a:ext cx="1299515" cy="46228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HW assign</a:t>
            </a:r>
          </a:p>
        </p:txBody>
      </p:sp>
    </p:spTree>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7" name="Body"/>
          <p:cNvSpPr txBox="1">
            <a:spLocks noGrp="1"/>
          </p:cNvSpPr>
          <p:nvPr>
            <p:ph type="body" sz="quarter" idx="1"/>
          </p:nvPr>
        </p:nvSpPr>
        <p:spPr>
          <a:prstGeom prst="rect">
            <a:avLst/>
          </a:prstGeom>
        </p:spPr>
        <p:txBody>
          <a:bodyPr>
            <a:normAutofit fontScale="25000" lnSpcReduction="20000"/>
          </a:bodyPr>
          <a:lstStyle/>
          <a:p>
            <a:pPr marL="187960" indent="-187960" defTabSz="233679">
              <a:spcBef>
                <a:spcPts val="700"/>
              </a:spcBef>
              <a:defRPr sz="1280"/>
            </a:pPr>
            <a:endParaRPr/>
          </a:p>
        </p:txBody>
      </p:sp>
      <p:pic>
        <p:nvPicPr>
          <p:cNvPr id="508" name="Picture 2" descr="Picture 2"/>
          <p:cNvPicPr>
            <a:picLocks noChangeAspect="1"/>
          </p:cNvPicPr>
          <p:nvPr/>
        </p:nvPicPr>
        <p:blipFill>
          <a:blip r:embed="rId2">
            <a:extLst/>
          </a:blip>
          <a:stretch>
            <a:fillRect/>
          </a:stretch>
        </p:blipFill>
        <p:spPr>
          <a:xfrm>
            <a:off x="699226" y="2259015"/>
            <a:ext cx="4990203" cy="6024586"/>
          </a:xfrm>
          <a:prstGeom prst="rect">
            <a:avLst/>
          </a:prstGeom>
          <a:ln w="12700">
            <a:miter lim="400000"/>
          </a:ln>
        </p:spPr>
      </p:pic>
      <p:sp>
        <p:nvSpPr>
          <p:cNvPr id="509" name="8.4 Optical Flow"/>
          <p:cNvSpPr txBox="1">
            <a:spLocks noGrp="1"/>
          </p:cNvSpPr>
          <p:nvPr>
            <p:ph type="title"/>
          </p:nvPr>
        </p:nvSpPr>
        <p:spPr>
          <a:xfrm>
            <a:off x="682428" y="723900"/>
            <a:ext cx="11861801" cy="723900"/>
          </a:xfrm>
          <a:prstGeom prst="rect">
            <a:avLst/>
          </a:prstGeom>
        </p:spPr>
        <p:txBody>
          <a:bodyPr>
            <a:normAutofit fontScale="90000"/>
          </a:bodyPr>
          <a:lstStyle>
            <a:lvl1pPr defTabSz="543305">
              <a:spcBef>
                <a:spcPts val="2100"/>
              </a:spcBef>
              <a:defRPr sz="4836"/>
            </a:lvl1pPr>
          </a:lstStyle>
          <a:p>
            <a:r>
              <a:t>8.4 Optical Flow</a:t>
            </a:r>
          </a:p>
        </p:txBody>
      </p:sp>
      <p:sp>
        <p:nvSpPr>
          <p:cNvPr id="510" name="標題 1"/>
          <p:cNvSpPr txBox="1"/>
          <p:nvPr/>
        </p:nvSpPr>
        <p:spPr>
          <a:xfrm>
            <a:off x="5822933" y="1364664"/>
            <a:ext cx="8101012" cy="1295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b">
            <a:normAutofit/>
          </a:bodyPr>
          <a:lstStyle>
            <a:lvl1pPr>
              <a:spcBef>
                <a:spcPts val="1800"/>
              </a:spcBef>
              <a:defRPr sz="3200" spc="0">
                <a:latin typeface="Iowan Old Style"/>
                <a:ea typeface="Iowan Old Style"/>
                <a:cs typeface="Iowan Old Style"/>
                <a:sym typeface="Iowan Old Style"/>
              </a:defRPr>
            </a:lvl1pPr>
          </a:lstStyle>
          <a:p>
            <a:r>
              <a:t>Robust Vision Challenge</a:t>
            </a:r>
          </a:p>
        </p:txBody>
      </p:sp>
      <p:pic>
        <p:nvPicPr>
          <p:cNvPr id="511" name="內容版面配置區 3" descr="內容版面配置區 3"/>
          <p:cNvPicPr>
            <a:picLocks noChangeAspect="1"/>
          </p:cNvPicPr>
          <p:nvPr/>
        </p:nvPicPr>
        <p:blipFill>
          <a:blip r:embed="rId3">
            <a:extLst/>
          </a:blip>
          <a:stretch>
            <a:fillRect/>
          </a:stretch>
        </p:blipFill>
        <p:spPr>
          <a:xfrm>
            <a:off x="6115451" y="3792584"/>
            <a:ext cx="6157546" cy="4023859"/>
          </a:xfrm>
          <a:prstGeom prst="rect">
            <a:avLst/>
          </a:prstGeom>
          <a:ln w="12700">
            <a:miter lim="400000"/>
          </a:ln>
        </p:spPr>
      </p:pic>
    </p:spTree>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3" name="Body"/>
          <p:cNvSpPr txBox="1">
            <a:spLocks noGrp="1"/>
          </p:cNvSpPr>
          <p:nvPr>
            <p:ph type="body" sz="quarter" idx="1"/>
          </p:nvPr>
        </p:nvSpPr>
        <p:spPr>
          <a:prstGeom prst="rect">
            <a:avLst/>
          </a:prstGeom>
        </p:spPr>
        <p:txBody>
          <a:bodyPr>
            <a:normAutofit fontScale="25000" lnSpcReduction="20000"/>
          </a:bodyPr>
          <a:lstStyle/>
          <a:p>
            <a:pPr marL="187960" indent="-187960" defTabSz="233679">
              <a:spcBef>
                <a:spcPts val="700"/>
              </a:spcBef>
              <a:defRPr sz="1280"/>
            </a:pPr>
            <a:endParaRPr/>
          </a:p>
        </p:txBody>
      </p:sp>
      <p:sp>
        <p:nvSpPr>
          <p:cNvPr id="514" name="8.4.1 Multi-frame Motion Estimation"/>
          <p:cNvSpPr txBox="1">
            <a:spLocks noGrp="1"/>
          </p:cNvSpPr>
          <p:nvPr>
            <p:ph type="title"/>
          </p:nvPr>
        </p:nvSpPr>
        <p:spPr>
          <a:xfrm>
            <a:off x="323850" y="333375"/>
            <a:ext cx="8820150" cy="1295400"/>
          </a:xfrm>
          <a:prstGeom prst="rect">
            <a:avLst/>
          </a:prstGeom>
        </p:spPr>
        <p:txBody>
          <a:bodyPr lIns="45719" tIns="45719" rIns="45719" bIns="45719" anchor="b">
            <a:normAutofit fontScale="90000"/>
          </a:bodyPr>
          <a:lstStyle/>
          <a:p>
            <a:r>
              <a:t>8.4.1 Multi-frame Motion Estimation</a:t>
            </a:r>
          </a:p>
        </p:txBody>
      </p:sp>
      <p:sp>
        <p:nvSpPr>
          <p:cNvPr id="515" name="So far, we have looked at motion estimation as a two-frame problem, where the goal is to compute a motion field that aligns pixels from one image with those in another.…"/>
          <p:cNvSpPr txBox="1"/>
          <p:nvPr/>
        </p:nvSpPr>
        <p:spPr>
          <a:xfrm>
            <a:off x="349440" y="2116619"/>
            <a:ext cx="12058713" cy="3556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spcBef>
                <a:spcPts val="1800"/>
              </a:spcBef>
              <a:defRPr sz="3200" spc="0">
                <a:latin typeface="Iowan Old Style"/>
                <a:ea typeface="Iowan Old Style"/>
                <a:cs typeface="Iowan Old Style"/>
                <a:sym typeface="Iowan Old Style"/>
              </a:defRPr>
            </a:pPr>
            <a:r>
              <a:t>So far, we have looked at motion estimation as a two-frame problem, where the goal is to compute a motion field that aligns pixels from one image with those in another. </a:t>
            </a:r>
          </a:p>
          <a:p>
            <a:pPr>
              <a:spcBef>
                <a:spcPts val="1800"/>
              </a:spcBef>
              <a:defRPr sz="3200" spc="0">
                <a:latin typeface="Iowan Old Style"/>
                <a:ea typeface="Iowan Old Style"/>
                <a:cs typeface="Iowan Old Style"/>
                <a:sym typeface="Iowan Old Style"/>
              </a:defRPr>
            </a:pPr>
            <a:r>
              <a:t>In practice, motion estimation is usually applied to video, where a whole sequence of frames is available to perform this task. </a:t>
            </a:r>
            <a:endParaRPr sz="1200"/>
          </a:p>
        </p:txBody>
      </p:sp>
      <p:sp>
        <p:nvSpPr>
          <p:cNvPr id="516" name="One classic approach to multi-frame motion is to filter the spatiotemporal volume using oriented or steerable filters"/>
          <p:cNvSpPr txBox="1"/>
          <p:nvPr/>
        </p:nvSpPr>
        <p:spPr>
          <a:xfrm>
            <a:off x="256436" y="5773593"/>
            <a:ext cx="12176864" cy="10874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p>
            <a:pPr>
              <a:spcBef>
                <a:spcPts val="1800"/>
              </a:spcBef>
              <a:defRPr sz="3200" spc="0">
                <a:latin typeface="Iowan Old Style"/>
                <a:ea typeface="Iowan Old Style"/>
                <a:cs typeface="Iowan Old Style"/>
                <a:sym typeface="Iowan Old Style"/>
              </a:defRPr>
            </a:pPr>
            <a:r>
              <a:rPr dirty="0"/>
              <a:t>One classic approach to multi-frame motion is to </a:t>
            </a:r>
            <a:r>
              <a:rPr i="1" dirty="0"/>
              <a:t>filter </a:t>
            </a:r>
            <a:r>
              <a:rPr dirty="0"/>
              <a:t>the spatiotemporal volume using oriented or steerable filters </a:t>
            </a:r>
            <a:endParaRPr sz="1200" dirty="0"/>
          </a:p>
        </p:txBody>
      </p:sp>
    </p:spTree>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8" name="Body"/>
          <p:cNvSpPr txBox="1">
            <a:spLocks noGrp="1"/>
          </p:cNvSpPr>
          <p:nvPr>
            <p:ph type="body" sz="quarter" idx="1"/>
          </p:nvPr>
        </p:nvSpPr>
        <p:spPr>
          <a:prstGeom prst="rect">
            <a:avLst/>
          </a:prstGeom>
        </p:spPr>
        <p:txBody>
          <a:bodyPr>
            <a:normAutofit fontScale="25000" lnSpcReduction="20000"/>
          </a:bodyPr>
          <a:lstStyle/>
          <a:p>
            <a:pPr marL="187960" indent="-187960" defTabSz="233679">
              <a:spcBef>
                <a:spcPts val="700"/>
              </a:spcBef>
              <a:defRPr sz="1280"/>
            </a:pPr>
            <a:endParaRPr/>
          </a:p>
        </p:txBody>
      </p:sp>
      <p:sp>
        <p:nvSpPr>
          <p:cNvPr id="519" name="Because the pixel motion is mostly horizontal, the slopes of individual (textured) pixel tracks, which correspond to their horizontal velocities, can clearly be seen.…"/>
          <p:cNvSpPr txBox="1"/>
          <p:nvPr/>
        </p:nvSpPr>
        <p:spPr>
          <a:xfrm>
            <a:off x="136577" y="2017560"/>
            <a:ext cx="12296723" cy="328808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p>
            <a:pPr>
              <a:spcBef>
                <a:spcPts val="1800"/>
              </a:spcBef>
              <a:defRPr sz="3200" spc="0">
                <a:latin typeface="Iowan Old Style"/>
                <a:ea typeface="Iowan Old Style"/>
                <a:cs typeface="Iowan Old Style"/>
                <a:sym typeface="Iowan Old Style"/>
              </a:defRPr>
            </a:pPr>
            <a:r>
              <a:rPr dirty="0"/>
              <a:t>Because the pixel motion is mostly horizontal, the slopes of individual (textured) pixel tracks, which correspond to their horizontal velocities, can clearly be seen. </a:t>
            </a:r>
          </a:p>
          <a:p>
            <a:pPr>
              <a:spcBef>
                <a:spcPts val="1800"/>
              </a:spcBef>
              <a:defRPr sz="3200" spc="0">
                <a:latin typeface="Iowan Old Style"/>
                <a:ea typeface="Iowan Old Style"/>
                <a:cs typeface="Iowan Old Style"/>
                <a:sym typeface="Iowan Old Style"/>
              </a:defRPr>
            </a:pPr>
            <a:r>
              <a:rPr dirty="0"/>
              <a:t>Spatiotemporal filtering uses a 3D volume around each pixel to determine the best orientation in space–time, which corresponds directly to a pixel’s velocity. </a:t>
            </a:r>
            <a:endParaRPr sz="1200" dirty="0"/>
          </a:p>
        </p:txBody>
      </p:sp>
      <p:sp>
        <p:nvSpPr>
          <p:cNvPr id="520" name="8.4.1 Multi-frame Motion Estimation"/>
          <p:cNvSpPr txBox="1">
            <a:spLocks noGrp="1"/>
          </p:cNvSpPr>
          <p:nvPr>
            <p:ph type="title"/>
          </p:nvPr>
        </p:nvSpPr>
        <p:spPr>
          <a:xfrm>
            <a:off x="323850" y="333375"/>
            <a:ext cx="8820150" cy="1295400"/>
          </a:xfrm>
          <a:prstGeom prst="rect">
            <a:avLst/>
          </a:prstGeom>
        </p:spPr>
        <p:txBody>
          <a:bodyPr lIns="45719" tIns="45719" rIns="45719" bIns="45719" anchor="b">
            <a:normAutofit fontScale="90000"/>
          </a:bodyPr>
          <a:lstStyle/>
          <a:p>
            <a:r>
              <a:t>8.4.1 Multi-frame Motion Estimation</a:t>
            </a:r>
          </a:p>
        </p:txBody>
      </p:sp>
      <p:pic>
        <p:nvPicPr>
          <p:cNvPr id="521" name="Picture 2" descr="Picture 2"/>
          <p:cNvPicPr>
            <a:picLocks noChangeAspect="1"/>
          </p:cNvPicPr>
          <p:nvPr/>
        </p:nvPicPr>
        <p:blipFill>
          <a:blip r:embed="rId2">
            <a:extLst/>
          </a:blip>
          <a:stretch>
            <a:fillRect/>
          </a:stretch>
        </p:blipFill>
        <p:spPr>
          <a:xfrm>
            <a:off x="1933773" y="5374276"/>
            <a:ext cx="9137254" cy="3930695"/>
          </a:xfrm>
          <a:prstGeom prst="rect">
            <a:avLst/>
          </a:prstGeom>
          <a:ln w="12700">
            <a:miter lim="400000"/>
          </a:ln>
        </p:spPr>
      </p:pic>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 name="Line"/>
          <p:cNvSpPr txBox="1">
            <a:spLocks noGrp="1"/>
          </p:cNvSpPr>
          <p:nvPr>
            <p:ph type="body" sz="quarter" idx="1"/>
          </p:nvPr>
        </p:nvSpPr>
        <p:spPr>
          <a:prstGeom prst="rect">
            <a:avLst/>
          </a:prstGeom>
        </p:spPr>
        <p:txBody>
          <a:bodyPr>
            <a:normAutofit fontScale="25000" lnSpcReduction="20000"/>
          </a:bodyPr>
          <a:lstStyle/>
          <a:p>
            <a:pPr marL="0" indent="0" defTabSz="182880">
              <a:spcBef>
                <a:spcPts val="0"/>
              </a:spcBef>
              <a:buSzTx/>
              <a:buNone/>
              <a:defRPr sz="480">
                <a:solidFill>
                  <a:srgbClr val="000000"/>
                </a:solidFill>
                <a:latin typeface="+mj-lt"/>
                <a:ea typeface="+mj-ea"/>
                <a:cs typeface="+mj-cs"/>
                <a:sym typeface="Helvetica"/>
              </a:defRPr>
            </a:pPr>
            <a:endParaRPr/>
          </a:p>
        </p:txBody>
      </p:sp>
      <p:sp>
        <p:nvSpPr>
          <p:cNvPr id="162" name="Spatially varying weights"/>
          <p:cNvSpPr txBox="1"/>
          <p:nvPr/>
        </p:nvSpPr>
        <p:spPr>
          <a:xfrm>
            <a:off x="281901" y="3746500"/>
            <a:ext cx="4495578" cy="584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b="1" spc="0">
                <a:solidFill>
                  <a:srgbClr val="AA4831"/>
                </a:solidFill>
                <a:latin typeface="Iowan Old Style"/>
                <a:ea typeface="Iowan Old Style"/>
                <a:cs typeface="Iowan Old Style"/>
                <a:sym typeface="Iowan Old Style"/>
              </a:defRPr>
            </a:lvl1pPr>
          </a:lstStyle>
          <a:p>
            <a:r>
              <a:t>Spatially varying weights </a:t>
            </a:r>
          </a:p>
        </p:txBody>
      </p:sp>
      <p:sp>
        <p:nvSpPr>
          <p:cNvPr id="163" name="BUT…"/>
          <p:cNvSpPr txBox="1"/>
          <p:nvPr/>
        </p:nvSpPr>
        <p:spPr>
          <a:xfrm>
            <a:off x="335776" y="1968256"/>
            <a:ext cx="12097524" cy="16260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p>
            <a:pPr>
              <a:defRPr b="1" spc="0">
                <a:solidFill>
                  <a:srgbClr val="AA4831"/>
                </a:solidFill>
                <a:latin typeface="Iowan Old Style"/>
                <a:ea typeface="Iowan Old Style"/>
                <a:cs typeface="Iowan Old Style"/>
                <a:sym typeface="Iowan Old Style"/>
              </a:defRPr>
            </a:pPr>
            <a:r>
              <a:rPr dirty="0"/>
              <a:t>BUT</a:t>
            </a:r>
          </a:p>
          <a:p>
            <a:pPr>
              <a:spcBef>
                <a:spcPts val="1800"/>
              </a:spcBef>
              <a:defRPr spc="0">
                <a:latin typeface="Iowan Old Style"/>
                <a:ea typeface="Iowan Old Style"/>
                <a:cs typeface="Iowan Old Style"/>
                <a:sym typeface="Iowan Old Style"/>
              </a:defRPr>
            </a:pPr>
            <a:r>
              <a:rPr dirty="0"/>
              <a:t>The error metrics above ignore that fact that for a given alignment, some of the pixels being compared may lie outside the original image boundaries. </a:t>
            </a:r>
          </a:p>
        </p:txBody>
      </p:sp>
      <p:sp>
        <p:nvSpPr>
          <p:cNvPr id="164" name="we may want to downweight the middle part of the image, which often contains independently moving objects being tracked by the camera."/>
          <p:cNvSpPr txBox="1"/>
          <p:nvPr/>
        </p:nvSpPr>
        <p:spPr>
          <a:xfrm>
            <a:off x="266583" y="4394617"/>
            <a:ext cx="12166717" cy="964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spcBef>
                <a:spcPts val="1800"/>
              </a:spcBef>
              <a:defRPr spc="0">
                <a:latin typeface="Iowan Old Style"/>
                <a:ea typeface="Iowan Old Style"/>
                <a:cs typeface="Iowan Old Style"/>
                <a:sym typeface="Iowan Old Style"/>
              </a:defRPr>
            </a:lvl1pPr>
          </a:lstStyle>
          <a:p>
            <a:r>
              <a:rPr dirty="0"/>
              <a:t>we may want to down-weight the middle part of the image, which often contains independently moving objects being tracked by the camera. </a:t>
            </a:r>
          </a:p>
        </p:txBody>
      </p:sp>
      <p:sp>
        <p:nvSpPr>
          <p:cNvPr id="165" name="weighted (or windowed) SSD function"/>
          <p:cNvSpPr txBox="1"/>
          <p:nvPr/>
        </p:nvSpPr>
        <p:spPr>
          <a:xfrm>
            <a:off x="250882" y="5422900"/>
            <a:ext cx="6576740" cy="584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b="1" spc="0">
                <a:solidFill>
                  <a:srgbClr val="AA4831"/>
                </a:solidFill>
                <a:latin typeface="Iowan Old Style"/>
                <a:ea typeface="Iowan Old Style"/>
                <a:cs typeface="Iowan Old Style"/>
                <a:sym typeface="Iowan Old Style"/>
              </a:defRPr>
            </a:pPr>
            <a:r>
              <a:t>weighted (or </a:t>
            </a:r>
            <a:r>
              <a:rPr i="1"/>
              <a:t>windowed</a:t>
            </a:r>
            <a:r>
              <a:t>) SSD function </a:t>
            </a:r>
          </a:p>
        </p:txBody>
      </p:sp>
      <p:sp>
        <p:nvSpPr>
          <p:cNvPr id="166" name="where the weighting functions w0 and w1 are zero outside the image boundaries."/>
          <p:cNvSpPr txBox="1"/>
          <p:nvPr/>
        </p:nvSpPr>
        <p:spPr>
          <a:xfrm>
            <a:off x="200404" y="8382000"/>
            <a:ext cx="12533387" cy="1066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spcBef>
                <a:spcPts val="1800"/>
              </a:spcBef>
              <a:defRPr spc="0">
                <a:latin typeface="Iowan Old Style"/>
                <a:ea typeface="Iowan Old Style"/>
                <a:cs typeface="Iowan Old Style"/>
                <a:sym typeface="Iowan Old Style"/>
              </a:defRPr>
            </a:pPr>
            <a:r>
              <a:rPr dirty="0"/>
              <a:t>where the weighting functions w</a:t>
            </a:r>
            <a:r>
              <a:rPr sz="900" baseline="-16072" dirty="0"/>
              <a:t>0 </a:t>
            </a:r>
            <a:r>
              <a:rPr dirty="0"/>
              <a:t>and w</a:t>
            </a:r>
            <a:r>
              <a:rPr sz="900" baseline="-16072" dirty="0"/>
              <a:t>1 </a:t>
            </a:r>
            <a:r>
              <a:rPr dirty="0"/>
              <a:t>are zero outside the image boundaries.</a:t>
            </a:r>
            <a:br>
              <a:rPr dirty="0"/>
            </a:br>
            <a:endParaRPr dirty="0"/>
          </a:p>
        </p:txBody>
      </p:sp>
      <p:pic>
        <p:nvPicPr>
          <p:cNvPr id="167" name="Screen Shot 2019-03-30 at 2.40.58 PM.png" descr="Screen Shot 2019-03-30 at 2.40.58 PM.png"/>
          <p:cNvPicPr>
            <a:picLocks noChangeAspect="1"/>
          </p:cNvPicPr>
          <p:nvPr/>
        </p:nvPicPr>
        <p:blipFill>
          <a:blip r:embed="rId2">
            <a:extLst/>
          </a:blip>
          <a:stretch>
            <a:fillRect/>
          </a:stretch>
        </p:blipFill>
        <p:spPr>
          <a:xfrm>
            <a:off x="1467941" y="6552469"/>
            <a:ext cx="10068918" cy="1398463"/>
          </a:xfrm>
          <a:prstGeom prst="rect">
            <a:avLst/>
          </a:prstGeom>
          <a:ln w="12700">
            <a:miter lim="400000"/>
          </a:ln>
        </p:spPr>
      </p:pic>
      <p:sp>
        <p:nvSpPr>
          <p:cNvPr id="168" name="8.1 Translational alignment（1/）"/>
          <p:cNvSpPr txBox="1">
            <a:spLocks noGrp="1"/>
          </p:cNvSpPr>
          <p:nvPr>
            <p:ph type="title"/>
          </p:nvPr>
        </p:nvSpPr>
        <p:spPr>
          <a:xfrm>
            <a:off x="571500" y="249434"/>
            <a:ext cx="11861800" cy="1198367"/>
          </a:xfrm>
          <a:prstGeom prst="rect">
            <a:avLst/>
          </a:prstGeom>
        </p:spPr>
        <p:txBody>
          <a:bodyPr/>
          <a:lstStyle>
            <a:lvl1pPr algn="ctr" defTabSz="297940">
              <a:lnSpc>
                <a:spcPct val="80000"/>
              </a:lnSpc>
              <a:spcBef>
                <a:spcPts val="0"/>
              </a:spcBef>
              <a:defRPr sz="6100">
                <a:solidFill>
                  <a:srgbClr val="5C5C5C"/>
                </a:solidFill>
              </a:defRPr>
            </a:lvl1pPr>
          </a:lstStyle>
          <a:p>
            <a:r>
              <a:t>8.1 Translational alignment </a:t>
            </a:r>
          </a:p>
        </p:txBody>
      </p:sp>
    </p:spTree>
  </p:cSld>
  <p:clrMapOvr>
    <a:masterClrMapping/>
  </p:clrMapOvr>
  <p:transition spd="me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3" name="Body"/>
          <p:cNvSpPr txBox="1">
            <a:spLocks noGrp="1"/>
          </p:cNvSpPr>
          <p:nvPr>
            <p:ph type="body" sz="quarter" idx="1"/>
          </p:nvPr>
        </p:nvSpPr>
        <p:spPr>
          <a:prstGeom prst="rect">
            <a:avLst/>
          </a:prstGeom>
        </p:spPr>
        <p:txBody>
          <a:bodyPr>
            <a:normAutofit fontScale="25000" lnSpcReduction="20000"/>
          </a:bodyPr>
          <a:lstStyle/>
          <a:p>
            <a:pPr marL="187960" indent="-187960" defTabSz="233679">
              <a:spcBef>
                <a:spcPts val="700"/>
              </a:spcBef>
              <a:defRPr sz="1280"/>
            </a:pPr>
            <a:endParaRPr/>
          </a:p>
        </p:txBody>
      </p:sp>
      <p:sp>
        <p:nvSpPr>
          <p:cNvPr id="524" name="8.4.2~8.4.3 Application"/>
          <p:cNvSpPr txBox="1">
            <a:spLocks noGrp="1"/>
          </p:cNvSpPr>
          <p:nvPr>
            <p:ph type="title"/>
          </p:nvPr>
        </p:nvSpPr>
        <p:spPr>
          <a:xfrm>
            <a:off x="1042987" y="333375"/>
            <a:ext cx="8101012" cy="1295400"/>
          </a:xfrm>
          <a:prstGeom prst="rect">
            <a:avLst/>
          </a:prstGeom>
        </p:spPr>
        <p:txBody>
          <a:bodyPr lIns="45719" tIns="45719" rIns="45719" bIns="45719" anchor="b"/>
          <a:lstStyle/>
          <a:p>
            <a:r>
              <a:t>8.4.2~8.4.3 Application</a:t>
            </a:r>
          </a:p>
        </p:txBody>
      </p:sp>
      <p:sp>
        <p:nvSpPr>
          <p:cNvPr id="525" name="Rectangle 3"/>
          <p:cNvSpPr txBox="1"/>
          <p:nvPr/>
        </p:nvSpPr>
        <p:spPr>
          <a:xfrm>
            <a:off x="684212" y="2041524"/>
            <a:ext cx="11915683" cy="441166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ormAutofit/>
          </a:bodyPr>
          <a:lstStyle/>
          <a:p>
            <a:pPr marL="365759" indent="-365759">
              <a:spcBef>
                <a:spcPts val="1800"/>
              </a:spcBef>
              <a:buClr>
                <a:srgbClr val="330066"/>
              </a:buClr>
              <a:buSzPct val="70000"/>
              <a:buChar char="●"/>
              <a:defRPr sz="3200" spc="0">
                <a:latin typeface="Iowan Old Style"/>
                <a:ea typeface="Iowan Old Style"/>
                <a:cs typeface="Iowan Old Style"/>
                <a:sym typeface="Iowan Old Style"/>
              </a:defRPr>
            </a:pPr>
            <a:r>
              <a:rPr dirty="0"/>
              <a:t>Video </a:t>
            </a:r>
            <a:r>
              <a:rPr dirty="0" err="1"/>
              <a:t>denoising</a:t>
            </a:r>
            <a:endParaRPr dirty="0"/>
          </a:p>
          <a:p>
            <a:pPr>
              <a:spcBef>
                <a:spcPts val="1800"/>
              </a:spcBef>
              <a:defRPr sz="3200" spc="0">
                <a:latin typeface="Iowan Old Style"/>
                <a:ea typeface="Iowan Old Style"/>
                <a:cs typeface="Iowan Old Style"/>
                <a:sym typeface="Iowan Old Style"/>
              </a:defRPr>
            </a:pPr>
            <a:r>
              <a:rPr dirty="0"/>
              <a:t>Unlike single image </a:t>
            </a:r>
            <a:r>
              <a:rPr dirty="0" err="1"/>
              <a:t>denoising</a:t>
            </a:r>
            <a:r>
              <a:rPr dirty="0"/>
              <a:t>, where the only information available is in the current picture, video </a:t>
            </a:r>
            <a:r>
              <a:rPr dirty="0" err="1"/>
              <a:t>denoisers</a:t>
            </a:r>
            <a:r>
              <a:rPr dirty="0"/>
              <a:t> can average or borrow information from adjacent frames. </a:t>
            </a:r>
          </a:p>
          <a:p>
            <a:pPr marL="365759" indent="-365759">
              <a:spcBef>
                <a:spcPts val="1800"/>
              </a:spcBef>
              <a:buClr>
                <a:srgbClr val="330066"/>
              </a:buClr>
              <a:buSzPct val="70000"/>
              <a:buChar char="●"/>
              <a:defRPr sz="3200" spc="0">
                <a:latin typeface="Iowan Old Style"/>
                <a:ea typeface="Iowan Old Style"/>
                <a:cs typeface="Iowan Old Style"/>
                <a:sym typeface="Iowan Old Style"/>
              </a:defRPr>
            </a:pPr>
            <a:r>
              <a:rPr dirty="0"/>
              <a:t>De-interlacing</a:t>
            </a:r>
          </a:p>
        </p:txBody>
      </p:sp>
      <p:pic>
        <p:nvPicPr>
          <p:cNvPr id="526" name="Picture 2" descr="Picture 2"/>
          <p:cNvPicPr>
            <a:picLocks noChangeAspect="1"/>
          </p:cNvPicPr>
          <p:nvPr/>
        </p:nvPicPr>
        <p:blipFill>
          <a:blip r:embed="rId2">
            <a:extLst/>
          </a:blip>
          <a:stretch>
            <a:fillRect/>
          </a:stretch>
        </p:blipFill>
        <p:spPr>
          <a:xfrm>
            <a:off x="7496549" y="7342542"/>
            <a:ext cx="4397599" cy="2101273"/>
          </a:xfrm>
          <a:prstGeom prst="rect">
            <a:avLst/>
          </a:prstGeom>
          <a:ln w="12700">
            <a:miter lim="400000"/>
          </a:ln>
        </p:spPr>
      </p:pic>
      <p:sp>
        <p:nvSpPr>
          <p:cNvPr id="527" name="video de-interlacing, which is the process of converting a video taken with alternating fields of even and odd lines to a non-interlaced signal that contains both fields in each frame"/>
          <p:cNvSpPr txBox="1"/>
          <p:nvPr/>
        </p:nvSpPr>
        <p:spPr>
          <a:xfrm>
            <a:off x="684212" y="5348405"/>
            <a:ext cx="11915683" cy="2209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spcBef>
                <a:spcPts val="1800"/>
              </a:spcBef>
              <a:defRPr sz="3200" spc="0">
                <a:latin typeface="Iowan Old Style"/>
                <a:ea typeface="Iowan Old Style"/>
                <a:cs typeface="Iowan Old Style"/>
                <a:sym typeface="Iowan Old Style"/>
              </a:defRPr>
            </a:lvl1pPr>
          </a:lstStyle>
          <a:p>
            <a:r>
              <a:t>video de-interlacing, which is the process of converting a video taken with alternating fields of even and odd lines to a non-interlaced signal that contains both fields in each frame </a:t>
            </a:r>
            <a:endParaRPr sz="1200"/>
          </a:p>
        </p:txBody>
      </p:sp>
    </p:spTree>
  </p:cSld>
  <p:clrMapOvr>
    <a:masterClrMapping/>
  </p:clrMapOvr>
  <p:transition spd="me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9" name="Body"/>
          <p:cNvSpPr txBox="1">
            <a:spLocks noGrp="1"/>
          </p:cNvSpPr>
          <p:nvPr>
            <p:ph type="body" sz="quarter" idx="1"/>
          </p:nvPr>
        </p:nvSpPr>
        <p:spPr>
          <a:prstGeom prst="rect">
            <a:avLst/>
          </a:prstGeom>
        </p:spPr>
        <p:txBody>
          <a:bodyPr>
            <a:normAutofit fontScale="25000" lnSpcReduction="20000"/>
          </a:bodyPr>
          <a:lstStyle/>
          <a:p>
            <a:pPr marL="187960" indent="-187960" defTabSz="233679">
              <a:spcBef>
                <a:spcPts val="700"/>
              </a:spcBef>
              <a:defRPr sz="1280"/>
            </a:pPr>
            <a:endParaRPr/>
          </a:p>
        </p:txBody>
      </p:sp>
      <p:sp>
        <p:nvSpPr>
          <p:cNvPr id="530" name="Rectangle 2"/>
          <p:cNvSpPr txBox="1"/>
          <p:nvPr/>
        </p:nvSpPr>
        <p:spPr>
          <a:xfrm>
            <a:off x="1042987" y="333375"/>
            <a:ext cx="8101012" cy="12954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b">
            <a:normAutofit/>
          </a:bodyPr>
          <a:lstStyle>
            <a:lvl1pPr>
              <a:spcBef>
                <a:spcPts val="2300"/>
              </a:spcBef>
              <a:defRPr sz="5200" cap="all" spc="0">
                <a:solidFill>
                  <a:srgbClr val="747676"/>
                </a:solidFill>
              </a:defRPr>
            </a:lvl1pPr>
          </a:lstStyle>
          <a:p>
            <a:r>
              <a:t>8.5 Layered Motion </a:t>
            </a:r>
          </a:p>
        </p:txBody>
      </p:sp>
      <p:pic>
        <p:nvPicPr>
          <p:cNvPr id="531" name="Picture 2" descr="Picture 2"/>
          <p:cNvPicPr>
            <a:picLocks noChangeAspect="1"/>
          </p:cNvPicPr>
          <p:nvPr/>
        </p:nvPicPr>
        <p:blipFill>
          <a:blip r:embed="rId2">
            <a:extLst/>
          </a:blip>
          <a:stretch>
            <a:fillRect/>
          </a:stretch>
        </p:blipFill>
        <p:spPr>
          <a:xfrm>
            <a:off x="5160897" y="4453261"/>
            <a:ext cx="6799256" cy="4886667"/>
          </a:xfrm>
          <a:prstGeom prst="rect">
            <a:avLst/>
          </a:prstGeom>
          <a:ln w="12700">
            <a:miter lim="400000"/>
          </a:ln>
        </p:spPr>
      </p:pic>
      <p:sp>
        <p:nvSpPr>
          <p:cNvPr id="532" name="In many situation, visual motion is caused by the movement of a small number of objects at different depths in the scene.…"/>
          <p:cNvSpPr txBox="1"/>
          <p:nvPr/>
        </p:nvSpPr>
        <p:spPr>
          <a:xfrm>
            <a:off x="298264" y="1743796"/>
            <a:ext cx="12223936" cy="279563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p>
            <a:pPr>
              <a:spcBef>
                <a:spcPts val="1800"/>
              </a:spcBef>
              <a:defRPr sz="3200" spc="0">
                <a:latin typeface="Iowan Old Style"/>
                <a:ea typeface="Iowan Old Style"/>
                <a:cs typeface="Iowan Old Style"/>
                <a:sym typeface="Iowan Old Style"/>
              </a:defRPr>
            </a:pPr>
            <a:r>
              <a:rPr dirty="0"/>
              <a:t>In many situation, visual motion is caused by the movement of a small number of objects at different depths in the scene. </a:t>
            </a:r>
          </a:p>
          <a:p>
            <a:pPr>
              <a:spcBef>
                <a:spcPts val="1800"/>
              </a:spcBef>
              <a:defRPr sz="3200" spc="0">
                <a:latin typeface="Iowan Old Style"/>
                <a:ea typeface="Iowan Old Style"/>
                <a:cs typeface="Iowan Old Style"/>
                <a:sym typeface="Iowan Old Style"/>
              </a:defRPr>
            </a:pPr>
            <a:r>
              <a:rPr dirty="0"/>
              <a:t>In such situations, the pixel motions can be described more succinctly (and estimated more reliably) if pixels are grouped into appropriate objects or </a:t>
            </a:r>
            <a:r>
              <a:rPr i="1" dirty="0"/>
              <a:t>layers</a:t>
            </a:r>
          </a:p>
        </p:txBody>
      </p:sp>
    </p:spTree>
  </p:cSld>
  <p:clrMapOvr>
    <a:masterClrMapping/>
  </p:clrMapOvr>
  <p:transition spd="me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4" name="Body"/>
          <p:cNvSpPr txBox="1">
            <a:spLocks noGrp="1"/>
          </p:cNvSpPr>
          <p:nvPr>
            <p:ph type="body" sz="quarter" idx="1"/>
          </p:nvPr>
        </p:nvSpPr>
        <p:spPr>
          <a:prstGeom prst="rect">
            <a:avLst/>
          </a:prstGeom>
        </p:spPr>
        <p:txBody>
          <a:bodyPr>
            <a:normAutofit fontScale="25000" lnSpcReduction="20000"/>
          </a:bodyPr>
          <a:lstStyle/>
          <a:p>
            <a:pPr marL="187960" indent="-187960" defTabSz="233679">
              <a:spcBef>
                <a:spcPts val="700"/>
              </a:spcBef>
              <a:defRPr sz="1280"/>
            </a:pPr>
            <a:endParaRPr/>
          </a:p>
        </p:txBody>
      </p:sp>
      <p:sp>
        <p:nvSpPr>
          <p:cNvPr id="535" name="Rectangle 2"/>
          <p:cNvSpPr txBox="1"/>
          <p:nvPr/>
        </p:nvSpPr>
        <p:spPr>
          <a:xfrm>
            <a:off x="1042987" y="333375"/>
            <a:ext cx="8101012" cy="12954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b">
            <a:normAutofit/>
          </a:bodyPr>
          <a:lstStyle>
            <a:lvl1pPr>
              <a:spcBef>
                <a:spcPts val="2300"/>
              </a:spcBef>
              <a:defRPr sz="5200" cap="all" spc="0">
                <a:solidFill>
                  <a:srgbClr val="747676"/>
                </a:solidFill>
              </a:defRPr>
            </a:lvl1pPr>
          </a:lstStyle>
          <a:p>
            <a:r>
              <a:t>8.5 Layered Motion </a:t>
            </a:r>
          </a:p>
        </p:txBody>
      </p:sp>
      <p:sp>
        <p:nvSpPr>
          <p:cNvPr id="536" name="Layered motion representations not only lead to compact representations but they also exploit the information available in multiple video frames, as well as accurately modeling the appearance of pixels near motion discontinuities."/>
          <p:cNvSpPr txBox="1"/>
          <p:nvPr/>
        </p:nvSpPr>
        <p:spPr>
          <a:xfrm>
            <a:off x="162619" y="2585886"/>
            <a:ext cx="12270681" cy="199541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p>
            <a:pPr>
              <a:spcBef>
                <a:spcPts val="1800"/>
              </a:spcBef>
              <a:defRPr sz="3200" spc="0">
                <a:latin typeface="Iowan Old Style"/>
                <a:ea typeface="Iowan Old Style"/>
                <a:cs typeface="Iowan Old Style"/>
                <a:sym typeface="Iowan Old Style"/>
              </a:defRPr>
            </a:pPr>
            <a:r>
              <a:rPr sz="3200" dirty="0">
                <a:solidFill>
                  <a:srgbClr val="FF0000"/>
                </a:solidFill>
              </a:rPr>
              <a:t>Layered motion representations not only lead to compact representations but they also exploit the information available in multiple video frames, as well as accurately modeling the appearance of pixels near motion discontinuities. </a:t>
            </a:r>
            <a:endParaRPr sz="3200" dirty="0">
              <a:solidFill>
                <a:srgbClr val="FF0000"/>
              </a:solidFill>
            </a:endParaRPr>
          </a:p>
          <a:p>
            <a:pPr>
              <a:spcBef>
                <a:spcPts val="1800"/>
              </a:spcBef>
              <a:defRPr sz="3200" spc="0">
                <a:latin typeface="Iowan Old Style"/>
                <a:ea typeface="Iowan Old Style"/>
                <a:cs typeface="Iowan Old Style"/>
                <a:sym typeface="Iowan Old Style"/>
              </a:defRPr>
            </a:pPr>
            <a:endParaRPr sz="1200" dirty="0"/>
          </a:p>
        </p:txBody>
      </p:sp>
      <p:pic>
        <p:nvPicPr>
          <p:cNvPr id="537" name="Picture 2" descr="Picture 2"/>
          <p:cNvPicPr>
            <a:picLocks noChangeAspect="1"/>
          </p:cNvPicPr>
          <p:nvPr/>
        </p:nvPicPr>
        <p:blipFill>
          <a:blip r:embed="rId2">
            <a:extLst/>
          </a:blip>
          <a:stretch>
            <a:fillRect/>
          </a:stretch>
        </p:blipFill>
        <p:spPr>
          <a:xfrm>
            <a:off x="5160897" y="4453261"/>
            <a:ext cx="6799256" cy="4886667"/>
          </a:xfrm>
          <a:prstGeom prst="rect">
            <a:avLst/>
          </a:prstGeom>
          <a:ln w="12700">
            <a:miter lim="400000"/>
          </a:ln>
        </p:spPr>
      </p:pic>
    </p:spTree>
  </p:cSld>
  <p:clrMapOvr>
    <a:masterClrMapping/>
  </p:clrMapOvr>
  <p:transition spd="me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9" name="Body"/>
          <p:cNvSpPr txBox="1">
            <a:spLocks noGrp="1"/>
          </p:cNvSpPr>
          <p:nvPr>
            <p:ph type="body" sz="quarter" idx="1"/>
          </p:nvPr>
        </p:nvSpPr>
        <p:spPr>
          <a:prstGeom prst="rect">
            <a:avLst/>
          </a:prstGeom>
        </p:spPr>
        <p:txBody>
          <a:bodyPr>
            <a:normAutofit fontScale="25000" lnSpcReduction="20000"/>
          </a:bodyPr>
          <a:lstStyle/>
          <a:p>
            <a:pPr marL="187960" indent="-187960" defTabSz="233679">
              <a:spcBef>
                <a:spcPts val="700"/>
              </a:spcBef>
              <a:defRPr sz="1280"/>
            </a:pPr>
            <a:endParaRPr/>
          </a:p>
        </p:txBody>
      </p:sp>
      <p:sp>
        <p:nvSpPr>
          <p:cNvPr id="540" name="first estimate affine motion models over a collection of non-overlapping patches…"/>
          <p:cNvSpPr txBox="1"/>
          <p:nvPr/>
        </p:nvSpPr>
        <p:spPr>
          <a:xfrm>
            <a:off x="-25399" y="2049158"/>
            <a:ext cx="12458700" cy="424218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p>
            <a:pPr marL="320842" indent="-320842">
              <a:spcBef>
                <a:spcPts val="1800"/>
              </a:spcBef>
              <a:buSzPct val="100000"/>
              <a:buChar char="•"/>
              <a:defRPr sz="3200" spc="0">
                <a:latin typeface="Iowan Old Style"/>
                <a:ea typeface="Iowan Old Style"/>
                <a:cs typeface="Iowan Old Style"/>
                <a:sym typeface="Iowan Old Style"/>
              </a:defRPr>
            </a:pPr>
            <a:r>
              <a:rPr dirty="0"/>
              <a:t>first estimate affine motion models over a collection of non-overlapping patches</a:t>
            </a:r>
          </a:p>
          <a:p>
            <a:pPr marL="320842" indent="-320842">
              <a:spcBef>
                <a:spcPts val="1800"/>
              </a:spcBef>
              <a:buSzPct val="100000"/>
              <a:buChar char="•"/>
              <a:defRPr sz="3200" spc="0">
                <a:latin typeface="Iowan Old Style"/>
                <a:ea typeface="Iowan Old Style"/>
                <a:cs typeface="Iowan Old Style"/>
                <a:sym typeface="Iowan Old Style"/>
              </a:defRPr>
            </a:pPr>
            <a:r>
              <a:rPr dirty="0"/>
              <a:t>then cluster these estimates using k-means.</a:t>
            </a:r>
          </a:p>
          <a:p>
            <a:pPr marL="320842" indent="-320842">
              <a:spcBef>
                <a:spcPts val="1800"/>
              </a:spcBef>
              <a:buSzPct val="100000"/>
              <a:buChar char="•"/>
              <a:defRPr sz="3200" spc="0">
                <a:latin typeface="Iowan Old Style"/>
                <a:ea typeface="Iowan Old Style"/>
                <a:cs typeface="Iowan Old Style"/>
                <a:sym typeface="Iowan Old Style"/>
              </a:defRPr>
            </a:pPr>
            <a:r>
              <a:rPr dirty="0"/>
              <a:t>then alternate between assigning pixels to layers and </a:t>
            </a:r>
            <a:r>
              <a:rPr dirty="0" err="1"/>
              <a:t>recomputing</a:t>
            </a:r>
            <a:r>
              <a:rPr dirty="0"/>
              <a:t> motion estimates for each layer using the assigned pixels</a:t>
            </a:r>
          </a:p>
          <a:p>
            <a:pPr marL="320842" indent="-320842">
              <a:spcBef>
                <a:spcPts val="1800"/>
              </a:spcBef>
              <a:buSzPct val="100000"/>
              <a:buChar char="•"/>
              <a:defRPr sz="3200" spc="0">
                <a:latin typeface="Iowan Old Style"/>
                <a:ea typeface="Iowan Old Style"/>
                <a:cs typeface="Iowan Old Style"/>
                <a:sym typeface="Iowan Old Style"/>
              </a:defRPr>
            </a:pPr>
            <a:r>
              <a:rPr dirty="0"/>
              <a:t>layers are constructed by warping and merging the various layer pieces from all of the frames together. </a:t>
            </a:r>
            <a:endParaRPr sz="1200" dirty="0"/>
          </a:p>
        </p:txBody>
      </p:sp>
      <p:sp>
        <p:nvSpPr>
          <p:cNvPr id="541" name="Rectangle 2"/>
          <p:cNvSpPr txBox="1"/>
          <p:nvPr/>
        </p:nvSpPr>
        <p:spPr>
          <a:xfrm>
            <a:off x="339091" y="317005"/>
            <a:ext cx="8101012" cy="1295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b">
            <a:normAutofit/>
          </a:bodyPr>
          <a:lstStyle>
            <a:lvl1pPr>
              <a:spcBef>
                <a:spcPts val="2300"/>
              </a:spcBef>
              <a:defRPr sz="5200" cap="all" spc="0">
                <a:solidFill>
                  <a:srgbClr val="747676"/>
                </a:solidFill>
              </a:defRPr>
            </a:lvl1pPr>
          </a:lstStyle>
          <a:p>
            <a:r>
              <a:t>8.5 Layered Motion </a:t>
            </a:r>
          </a:p>
        </p:txBody>
      </p:sp>
      <p:pic>
        <p:nvPicPr>
          <p:cNvPr id="542" name="Picture 2" descr="Picture 2"/>
          <p:cNvPicPr>
            <a:picLocks noChangeAspect="1"/>
          </p:cNvPicPr>
          <p:nvPr/>
        </p:nvPicPr>
        <p:blipFill>
          <a:blip r:embed="rId2">
            <a:extLst/>
          </a:blip>
          <a:stretch>
            <a:fillRect/>
          </a:stretch>
        </p:blipFill>
        <p:spPr>
          <a:xfrm>
            <a:off x="3378044" y="6191564"/>
            <a:ext cx="8662167" cy="3372104"/>
          </a:xfrm>
          <a:prstGeom prst="rect">
            <a:avLst/>
          </a:prstGeom>
          <a:ln w="12700">
            <a:miter lim="400000"/>
          </a:ln>
        </p:spPr>
      </p:pic>
    </p:spTree>
  </p:cSld>
  <p:clrMapOvr>
    <a:masterClrMapping/>
  </p:clrMapOvr>
  <p:transition spd="me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4" name="Body"/>
          <p:cNvSpPr txBox="1">
            <a:spLocks noGrp="1"/>
          </p:cNvSpPr>
          <p:nvPr>
            <p:ph type="body" sz="quarter" idx="1"/>
          </p:nvPr>
        </p:nvSpPr>
        <p:spPr>
          <a:prstGeom prst="rect">
            <a:avLst/>
          </a:prstGeom>
        </p:spPr>
        <p:txBody>
          <a:bodyPr>
            <a:normAutofit fontScale="25000" lnSpcReduction="20000"/>
          </a:bodyPr>
          <a:lstStyle/>
          <a:p>
            <a:pPr marL="187960" indent="-187960" defTabSz="233679">
              <a:spcBef>
                <a:spcPts val="700"/>
              </a:spcBef>
              <a:defRPr sz="1280"/>
            </a:pPr>
            <a:endParaRPr/>
          </a:p>
        </p:txBody>
      </p:sp>
      <p:sp>
        <p:nvSpPr>
          <p:cNvPr id="545" name="Rectangle 2"/>
          <p:cNvSpPr txBox="1"/>
          <p:nvPr/>
        </p:nvSpPr>
        <p:spPr>
          <a:xfrm>
            <a:off x="339091" y="317005"/>
            <a:ext cx="8101012" cy="1295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b">
            <a:normAutofit/>
          </a:bodyPr>
          <a:lstStyle>
            <a:lvl1pPr>
              <a:spcBef>
                <a:spcPts val="2300"/>
              </a:spcBef>
              <a:defRPr sz="5200" cap="all" spc="0">
                <a:solidFill>
                  <a:srgbClr val="747676"/>
                </a:solidFill>
              </a:defRPr>
            </a:lvl1pPr>
          </a:lstStyle>
          <a:p>
            <a:r>
              <a:t>8.5 Layered Motion </a:t>
            </a:r>
          </a:p>
        </p:txBody>
      </p:sp>
      <p:sp>
        <p:nvSpPr>
          <p:cNvPr id="546" name="the motion of each layer is described using a 3D plane equation plus per-pixel residual depth offsets…"/>
          <p:cNvSpPr txBox="1"/>
          <p:nvPr/>
        </p:nvSpPr>
        <p:spPr>
          <a:xfrm>
            <a:off x="-25399" y="3104818"/>
            <a:ext cx="12458700" cy="35189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p>
            <a:pPr marL="320842" indent="-320842">
              <a:spcBef>
                <a:spcPts val="1800"/>
              </a:spcBef>
              <a:buSzPct val="100000"/>
              <a:buChar char="•"/>
              <a:defRPr sz="3200" spc="0">
                <a:latin typeface="Iowan Old Style"/>
                <a:ea typeface="Iowan Old Style"/>
                <a:cs typeface="Iowan Old Style"/>
                <a:sym typeface="Iowan Old Style"/>
              </a:defRPr>
            </a:pPr>
            <a:r>
              <a:rPr dirty="0"/>
              <a:t>the motion of each layer is described using a 3D plane equation plus per-pixel residual depth offsets </a:t>
            </a:r>
          </a:p>
          <a:p>
            <a:pPr marL="320842" indent="-320842">
              <a:spcBef>
                <a:spcPts val="1800"/>
              </a:spcBef>
              <a:buSzPct val="100000"/>
              <a:buChar char="•"/>
              <a:defRPr sz="3200" spc="0">
                <a:latin typeface="Iowan Old Style"/>
                <a:ea typeface="Iowan Old Style"/>
                <a:cs typeface="Iowan Old Style"/>
                <a:sym typeface="Iowan Old Style"/>
              </a:defRPr>
            </a:pPr>
            <a:r>
              <a:rPr dirty="0"/>
              <a:t>that rigid planar motions (</a:t>
            </a:r>
            <a:r>
              <a:rPr dirty="0" err="1"/>
              <a:t>homographies</a:t>
            </a:r>
            <a:r>
              <a:rPr dirty="0"/>
              <a:t>) are used instead of affine motion models. </a:t>
            </a:r>
          </a:p>
          <a:p>
            <a:pPr marL="320842" indent="-320842">
              <a:spcBef>
                <a:spcPts val="1800"/>
              </a:spcBef>
              <a:buSzPct val="100000"/>
              <a:buChar char="•"/>
              <a:defRPr sz="3200" spc="0">
                <a:latin typeface="Iowan Old Style"/>
                <a:ea typeface="Iowan Old Style"/>
                <a:cs typeface="Iowan Old Style"/>
                <a:sym typeface="Iowan Old Style"/>
              </a:defRPr>
            </a:pPr>
            <a:r>
              <a:rPr dirty="0"/>
              <a:t>The final model refinement re-optimizes the layer pixel </a:t>
            </a:r>
            <a:r>
              <a:rPr sz="933" baseline="-16072" dirty="0"/>
              <a:t> </a:t>
            </a:r>
            <a:r>
              <a:rPr dirty="0"/>
              <a:t>by minimizing the discrepancy between the re-synthesized and observed motion sequences</a:t>
            </a:r>
          </a:p>
        </p:txBody>
      </p:sp>
      <p:sp>
        <p:nvSpPr>
          <p:cNvPr id="547" name="required a rough initial assignment of pixels to layers"/>
          <p:cNvSpPr txBox="1"/>
          <p:nvPr/>
        </p:nvSpPr>
        <p:spPr>
          <a:xfrm>
            <a:off x="51135" y="7534391"/>
            <a:ext cx="10199260" cy="660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marL="320842" indent="-320842">
              <a:spcBef>
                <a:spcPts val="1800"/>
              </a:spcBef>
              <a:buSzPct val="100000"/>
              <a:buChar char="•"/>
              <a:defRPr sz="3200" spc="0">
                <a:latin typeface="Iowan Old Style"/>
                <a:ea typeface="Iowan Old Style"/>
                <a:cs typeface="Iowan Old Style"/>
                <a:sym typeface="Iowan Old Style"/>
              </a:defRPr>
            </a:lvl1pPr>
          </a:lstStyle>
          <a:p>
            <a:r>
              <a:t>required a rough initial assignment of pixels to layers </a:t>
            </a:r>
          </a:p>
        </p:txBody>
      </p:sp>
    </p:spTree>
  </p:cSld>
  <p:clrMapOvr>
    <a:masterClrMapping/>
  </p:clrMapOvr>
  <p:transition spd="me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9" name="Body"/>
          <p:cNvSpPr txBox="1">
            <a:spLocks noGrp="1"/>
          </p:cNvSpPr>
          <p:nvPr>
            <p:ph type="body" sz="quarter" idx="1"/>
          </p:nvPr>
        </p:nvSpPr>
        <p:spPr>
          <a:prstGeom prst="rect">
            <a:avLst/>
          </a:prstGeom>
        </p:spPr>
        <p:txBody>
          <a:bodyPr>
            <a:normAutofit fontScale="25000" lnSpcReduction="20000"/>
          </a:bodyPr>
          <a:lstStyle/>
          <a:p>
            <a:pPr marL="187960" indent="-187960" defTabSz="233679">
              <a:spcBef>
                <a:spcPts val="700"/>
              </a:spcBef>
              <a:defRPr sz="1280"/>
            </a:pPr>
            <a:endParaRPr/>
          </a:p>
        </p:txBody>
      </p:sp>
      <p:pic>
        <p:nvPicPr>
          <p:cNvPr id="550" name="Picture 2" descr="Picture 2"/>
          <p:cNvPicPr>
            <a:picLocks noChangeAspect="1"/>
          </p:cNvPicPr>
          <p:nvPr/>
        </p:nvPicPr>
        <p:blipFill>
          <a:blip r:embed="rId2">
            <a:extLst/>
          </a:blip>
          <a:stretch>
            <a:fillRect/>
          </a:stretch>
        </p:blipFill>
        <p:spPr>
          <a:xfrm>
            <a:off x="2381837" y="2507399"/>
            <a:ext cx="8241126" cy="6858001"/>
          </a:xfrm>
          <a:prstGeom prst="rect">
            <a:avLst/>
          </a:prstGeom>
          <a:ln w="12700">
            <a:miter lim="400000"/>
          </a:ln>
        </p:spPr>
      </p:pic>
      <p:sp>
        <p:nvSpPr>
          <p:cNvPr id="551" name="Rectangle 2"/>
          <p:cNvSpPr txBox="1"/>
          <p:nvPr/>
        </p:nvSpPr>
        <p:spPr>
          <a:xfrm>
            <a:off x="339091" y="317005"/>
            <a:ext cx="8101012" cy="1295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b">
            <a:normAutofit/>
          </a:bodyPr>
          <a:lstStyle>
            <a:lvl1pPr>
              <a:spcBef>
                <a:spcPts val="2300"/>
              </a:spcBef>
              <a:defRPr sz="5200" cap="all" spc="0">
                <a:solidFill>
                  <a:srgbClr val="747676"/>
                </a:solidFill>
              </a:defRPr>
            </a:lvl1pPr>
          </a:lstStyle>
          <a:p>
            <a:r>
              <a:t>8.5 Layered Motion </a:t>
            </a:r>
          </a:p>
        </p:txBody>
      </p:sp>
    </p:spTree>
  </p:cSld>
  <p:clrMapOvr>
    <a:masterClrMapping/>
  </p:clrMapOvr>
  <p:transition spd="me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3" name="Body"/>
          <p:cNvSpPr txBox="1">
            <a:spLocks noGrp="1"/>
          </p:cNvSpPr>
          <p:nvPr>
            <p:ph type="body" sz="quarter" idx="1"/>
          </p:nvPr>
        </p:nvSpPr>
        <p:spPr>
          <a:prstGeom prst="rect">
            <a:avLst/>
          </a:prstGeom>
        </p:spPr>
        <p:txBody>
          <a:bodyPr>
            <a:normAutofit fontScale="25000" lnSpcReduction="20000"/>
          </a:bodyPr>
          <a:lstStyle/>
          <a:p>
            <a:pPr marL="187960" indent="-187960" defTabSz="233679">
              <a:spcBef>
                <a:spcPts val="700"/>
              </a:spcBef>
              <a:defRPr sz="1280"/>
            </a:pPr>
            <a:endParaRPr/>
          </a:p>
        </p:txBody>
      </p:sp>
      <p:sp>
        <p:nvSpPr>
          <p:cNvPr id="554" name="8.5.1 Application: Frame Interpolation (1/2)"/>
          <p:cNvSpPr txBox="1">
            <a:spLocks noGrp="1"/>
          </p:cNvSpPr>
          <p:nvPr>
            <p:ph type="title"/>
          </p:nvPr>
        </p:nvSpPr>
        <p:spPr>
          <a:xfrm>
            <a:off x="302907" y="333375"/>
            <a:ext cx="9144001" cy="1295400"/>
          </a:xfrm>
          <a:prstGeom prst="rect">
            <a:avLst/>
          </a:prstGeom>
        </p:spPr>
        <p:txBody>
          <a:bodyPr lIns="45719" tIns="45719" rIns="45719" bIns="45719" anchor="b">
            <a:normAutofit fontScale="90000"/>
          </a:bodyPr>
          <a:lstStyle>
            <a:lvl1pPr defTabSz="543305">
              <a:spcBef>
                <a:spcPts val="2100"/>
              </a:spcBef>
              <a:defRPr sz="4836"/>
            </a:lvl1pPr>
          </a:lstStyle>
          <a:p>
            <a:r>
              <a:t>8.5.1 Application: Frame Interpolation (1/2)</a:t>
            </a:r>
          </a:p>
        </p:txBody>
      </p:sp>
      <p:sp>
        <p:nvSpPr>
          <p:cNvPr id="555" name="Rectangle 3"/>
          <p:cNvSpPr txBox="1"/>
          <p:nvPr/>
        </p:nvSpPr>
        <p:spPr>
          <a:xfrm>
            <a:off x="684212" y="2041524"/>
            <a:ext cx="12073527" cy="441166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ormAutofit/>
          </a:bodyPr>
          <a:lstStyle/>
          <a:p>
            <a:pPr marL="365759" indent="-365759">
              <a:spcBef>
                <a:spcPts val="1800"/>
              </a:spcBef>
              <a:buClr>
                <a:srgbClr val="330066"/>
              </a:buClr>
              <a:buSzPct val="70000"/>
              <a:buChar char="●"/>
              <a:defRPr sz="3200" spc="0">
                <a:latin typeface="Iowan Old Style"/>
                <a:ea typeface="Iowan Old Style"/>
                <a:cs typeface="Iowan Old Style"/>
                <a:sym typeface="Iowan Old Style"/>
              </a:defRPr>
            </a:pPr>
            <a:r>
              <a:t>If the same motion estimate  is obtained at location  in image  as is obtained at location in image , the flow vectors are said to be consistent.</a:t>
            </a:r>
          </a:p>
          <a:p>
            <a:pPr marL="365759" indent="-365759">
              <a:spcBef>
                <a:spcPts val="1800"/>
              </a:spcBef>
              <a:buClr>
                <a:srgbClr val="330066"/>
              </a:buClr>
              <a:buSzPct val="70000"/>
              <a:buChar char="●"/>
              <a:defRPr sz="3200" spc="0">
                <a:latin typeface="Iowan Old Style"/>
                <a:ea typeface="Iowan Old Style"/>
                <a:cs typeface="Iowan Old Style"/>
                <a:sym typeface="Iowan Old Style"/>
              </a:defRPr>
            </a:pPr>
            <a:r>
              <a:t>This motion estimate can be transferred to location in the image  being generated, where  is the time of interpolation. </a:t>
            </a:r>
          </a:p>
        </p:txBody>
      </p:sp>
      <p:sp>
        <p:nvSpPr>
          <p:cNvPr id="556" name="Rectangle 3"/>
          <p:cNvSpPr txBox="1"/>
          <p:nvPr/>
        </p:nvSpPr>
        <p:spPr>
          <a:xfrm>
            <a:off x="701041" y="5474474"/>
            <a:ext cx="11299811" cy="119938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ormAutofit/>
          </a:bodyPr>
          <a:lstStyle>
            <a:lvl1pPr marL="362102" indent="-362102" defTabSz="578358">
              <a:spcBef>
                <a:spcPts val="1700"/>
              </a:spcBef>
              <a:buClr>
                <a:srgbClr val="330066"/>
              </a:buClr>
              <a:buSzPct val="70000"/>
              <a:buChar char="●"/>
              <a:defRPr sz="3168" spc="0">
                <a:latin typeface="Iowan Old Style"/>
                <a:ea typeface="Iowan Old Style"/>
                <a:cs typeface="Iowan Old Style"/>
                <a:sym typeface="Iowan Old Style"/>
              </a:defRPr>
            </a:lvl1pPr>
          </a:lstStyle>
          <a:p>
            <a:r>
              <a:t>The final color value at pixel can be computed as a linear blend</a:t>
            </a:r>
          </a:p>
        </p:txBody>
      </p:sp>
      <p:pic>
        <p:nvPicPr>
          <p:cNvPr id="557" name="Picture 2" descr="Picture 2"/>
          <p:cNvPicPr>
            <a:picLocks noChangeAspect="1"/>
          </p:cNvPicPr>
          <p:nvPr/>
        </p:nvPicPr>
        <p:blipFill>
          <a:blip r:embed="rId2">
            <a:extLst/>
          </a:blip>
          <a:stretch>
            <a:fillRect/>
          </a:stretch>
        </p:blipFill>
        <p:spPr>
          <a:xfrm>
            <a:off x="2374987" y="7184427"/>
            <a:ext cx="6552729" cy="504057"/>
          </a:xfrm>
          <a:prstGeom prst="rect">
            <a:avLst/>
          </a:prstGeom>
          <a:ln w="12700">
            <a:miter lim="400000"/>
          </a:ln>
        </p:spPr>
      </p:pic>
    </p:spTree>
  </p:cSld>
  <p:clrMapOvr>
    <a:masterClrMapping/>
  </p:clrMapOvr>
  <p:transition spd="me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9" name="Body"/>
          <p:cNvSpPr txBox="1">
            <a:spLocks noGrp="1"/>
          </p:cNvSpPr>
          <p:nvPr>
            <p:ph type="body" sz="quarter" idx="1"/>
          </p:nvPr>
        </p:nvSpPr>
        <p:spPr>
          <a:prstGeom prst="rect">
            <a:avLst/>
          </a:prstGeom>
        </p:spPr>
        <p:txBody>
          <a:bodyPr>
            <a:normAutofit fontScale="25000" lnSpcReduction="20000"/>
          </a:bodyPr>
          <a:lstStyle/>
          <a:p>
            <a:pPr marL="187960" indent="-187960" defTabSz="233679">
              <a:spcBef>
                <a:spcPts val="700"/>
              </a:spcBef>
              <a:defRPr sz="1280"/>
            </a:pPr>
            <a:endParaRPr/>
          </a:p>
        </p:txBody>
      </p:sp>
      <p:sp>
        <p:nvSpPr>
          <p:cNvPr id="560" name="8.5.2 Transparent Layers and Reflections (1/2)"/>
          <p:cNvSpPr txBox="1">
            <a:spLocks noGrp="1"/>
          </p:cNvSpPr>
          <p:nvPr>
            <p:ph type="title"/>
          </p:nvPr>
        </p:nvSpPr>
        <p:spPr>
          <a:xfrm>
            <a:off x="319735" y="266062"/>
            <a:ext cx="9144001" cy="1295401"/>
          </a:xfrm>
          <a:prstGeom prst="rect">
            <a:avLst/>
          </a:prstGeom>
        </p:spPr>
        <p:txBody>
          <a:bodyPr lIns="45719" tIns="45719" rIns="45719" bIns="45719" anchor="b">
            <a:normAutofit fontScale="90000"/>
          </a:bodyPr>
          <a:lstStyle>
            <a:lvl1pPr defTabSz="502412">
              <a:spcBef>
                <a:spcPts val="1900"/>
              </a:spcBef>
              <a:defRPr sz="4472"/>
            </a:lvl1pPr>
          </a:lstStyle>
          <a:p>
            <a:r>
              <a:t>8.5.2 Transparent Layers and Reflections (1/2)</a:t>
            </a:r>
          </a:p>
        </p:txBody>
      </p:sp>
      <p:pic>
        <p:nvPicPr>
          <p:cNvPr id="561" name="Picture 2" descr="Picture 2"/>
          <p:cNvPicPr>
            <a:picLocks noChangeAspect="1"/>
          </p:cNvPicPr>
          <p:nvPr/>
        </p:nvPicPr>
        <p:blipFill>
          <a:blip r:embed="rId2">
            <a:extLst/>
          </a:blip>
          <a:stretch>
            <a:fillRect/>
          </a:stretch>
        </p:blipFill>
        <p:spPr>
          <a:xfrm>
            <a:off x="4193220" y="3934355"/>
            <a:ext cx="7415711" cy="5262763"/>
          </a:xfrm>
          <a:prstGeom prst="rect">
            <a:avLst/>
          </a:prstGeom>
          <a:ln w="12700">
            <a:miter lim="400000"/>
          </a:ln>
        </p:spPr>
      </p:pic>
      <p:sp>
        <p:nvSpPr>
          <p:cNvPr id="562" name="A special case of layered motion that occurs quite often is transparent motion, which is usually caused by reflections seen in windows and picture frames"/>
          <p:cNvSpPr txBox="1"/>
          <p:nvPr/>
        </p:nvSpPr>
        <p:spPr>
          <a:xfrm>
            <a:off x="457147" y="2185255"/>
            <a:ext cx="11976153" cy="157992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spcBef>
                <a:spcPts val="1800"/>
              </a:spcBef>
              <a:defRPr sz="3200" spc="0">
                <a:latin typeface="Iowan Old Style"/>
                <a:ea typeface="Iowan Old Style"/>
                <a:cs typeface="Iowan Old Style"/>
                <a:sym typeface="Iowan Old Style"/>
              </a:defRPr>
            </a:lvl1pPr>
          </a:lstStyle>
          <a:p>
            <a:r>
              <a:rPr dirty="0"/>
              <a:t>A special case of layered motion that occurs quite often is transparent motion, which is usually caused by reflections seen in windows and picture frames </a:t>
            </a:r>
            <a:endParaRPr sz="1200" dirty="0"/>
          </a:p>
        </p:txBody>
      </p:sp>
    </p:spTree>
  </p:cSld>
  <p:clrMapOvr>
    <a:masterClrMapping/>
  </p:clrMapOvr>
  <p:transition spd="me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4" name="Body"/>
          <p:cNvSpPr txBox="1">
            <a:spLocks noGrp="1"/>
          </p:cNvSpPr>
          <p:nvPr>
            <p:ph type="body" sz="quarter" idx="1"/>
          </p:nvPr>
        </p:nvSpPr>
        <p:spPr>
          <a:prstGeom prst="rect">
            <a:avLst/>
          </a:prstGeom>
        </p:spPr>
        <p:txBody>
          <a:bodyPr>
            <a:normAutofit fontScale="25000" lnSpcReduction="20000"/>
          </a:bodyPr>
          <a:lstStyle/>
          <a:p>
            <a:pPr marL="187960" indent="-187960" defTabSz="233679">
              <a:spcBef>
                <a:spcPts val="700"/>
              </a:spcBef>
              <a:defRPr sz="1280"/>
            </a:pPr>
            <a:endParaRPr/>
          </a:p>
        </p:txBody>
      </p:sp>
      <p:sp>
        <p:nvSpPr>
          <p:cNvPr id="565" name="8.5.2 Transparent Layers and Reflections (1/2)"/>
          <p:cNvSpPr txBox="1">
            <a:spLocks noGrp="1"/>
          </p:cNvSpPr>
          <p:nvPr>
            <p:ph type="title"/>
          </p:nvPr>
        </p:nvSpPr>
        <p:spPr>
          <a:xfrm>
            <a:off x="319735" y="266062"/>
            <a:ext cx="9144001" cy="1295401"/>
          </a:xfrm>
          <a:prstGeom prst="rect">
            <a:avLst/>
          </a:prstGeom>
        </p:spPr>
        <p:txBody>
          <a:bodyPr lIns="45719" tIns="45719" rIns="45719" bIns="45719" anchor="b">
            <a:normAutofit fontScale="90000"/>
          </a:bodyPr>
          <a:lstStyle>
            <a:lvl1pPr defTabSz="502412">
              <a:spcBef>
                <a:spcPts val="1900"/>
              </a:spcBef>
              <a:defRPr sz="4472"/>
            </a:lvl1pPr>
          </a:lstStyle>
          <a:p>
            <a:r>
              <a:t>8.5.2 Transparent Layers and Reflections (1/2)</a:t>
            </a:r>
          </a:p>
        </p:txBody>
      </p:sp>
      <p:pic>
        <p:nvPicPr>
          <p:cNvPr id="566" name="Picture 2" descr="Picture 2"/>
          <p:cNvPicPr>
            <a:picLocks noChangeAspect="1"/>
          </p:cNvPicPr>
          <p:nvPr/>
        </p:nvPicPr>
        <p:blipFill>
          <a:blip r:embed="rId2">
            <a:extLst/>
          </a:blip>
          <a:stretch>
            <a:fillRect/>
          </a:stretch>
        </p:blipFill>
        <p:spPr>
          <a:xfrm>
            <a:off x="2221320" y="4618115"/>
            <a:ext cx="9144497" cy="4388410"/>
          </a:xfrm>
          <a:prstGeom prst="rect">
            <a:avLst/>
          </a:prstGeom>
          <a:ln w="12700">
            <a:miter lim="400000"/>
          </a:ln>
        </p:spPr>
      </p:pic>
      <p:sp>
        <p:nvSpPr>
          <p:cNvPr id="567" name="A special case of layered motion that occurs quite often is transparent motion, which is usually caused by reflections seen in windows and picture frames"/>
          <p:cNvSpPr txBox="1"/>
          <p:nvPr/>
        </p:nvSpPr>
        <p:spPr>
          <a:xfrm>
            <a:off x="281045" y="1984888"/>
            <a:ext cx="12442710" cy="2209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spcBef>
                <a:spcPts val="1800"/>
              </a:spcBef>
              <a:defRPr sz="3200" spc="0">
                <a:latin typeface="Iowan Old Style"/>
                <a:ea typeface="Iowan Old Style"/>
                <a:cs typeface="Iowan Old Style"/>
                <a:sym typeface="Iowan Old Style"/>
              </a:defRPr>
            </a:lvl1pPr>
          </a:lstStyle>
          <a:p>
            <a:r>
              <a:t>A special case of layered motion that occurs quite often is transparent motion, which is usually caused by reflections seen in windows and picture frames </a:t>
            </a:r>
            <a:endParaRPr sz="1200"/>
          </a:p>
        </p:txBody>
      </p:sp>
    </p:spTree>
  </p:cSld>
  <p:clrMapOvr>
    <a:masterClrMapping/>
  </p:clrMapOvr>
  <p:transition spd="me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9" name="Body"/>
          <p:cNvSpPr txBox="1">
            <a:spLocks noGrp="1"/>
          </p:cNvSpPr>
          <p:nvPr>
            <p:ph type="body" sz="quarter" idx="1"/>
          </p:nvPr>
        </p:nvSpPr>
        <p:spPr>
          <a:prstGeom prst="rect">
            <a:avLst/>
          </a:prstGeom>
        </p:spPr>
        <p:txBody>
          <a:bodyPr>
            <a:normAutofit fontScale="25000" lnSpcReduction="20000"/>
          </a:bodyPr>
          <a:lstStyle/>
          <a:p>
            <a:pPr marL="187960" indent="-187960" defTabSz="233679">
              <a:spcBef>
                <a:spcPts val="700"/>
              </a:spcBef>
              <a:defRPr sz="1280"/>
            </a:pPr>
            <a:endParaRPr/>
          </a:p>
        </p:txBody>
      </p:sp>
      <p:sp>
        <p:nvSpPr>
          <p:cNvPr id="570" name="JOKE"/>
          <p:cNvSpPr txBox="1">
            <a:spLocks noGrp="1"/>
          </p:cNvSpPr>
          <p:nvPr>
            <p:ph type="title"/>
          </p:nvPr>
        </p:nvSpPr>
        <p:spPr>
          <a:prstGeom prst="rect">
            <a:avLst/>
          </a:prstGeom>
        </p:spPr>
        <p:txBody>
          <a:bodyPr>
            <a:normAutofit fontScale="90000"/>
          </a:bodyPr>
          <a:lstStyle>
            <a:lvl1pPr defTabSz="543305">
              <a:spcBef>
                <a:spcPts val="2100"/>
              </a:spcBef>
              <a:defRPr sz="4836"/>
            </a:lvl1pPr>
          </a:lstStyle>
          <a:p>
            <a:r>
              <a:t>JOKE</a:t>
            </a: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 name="Line"/>
          <p:cNvSpPr txBox="1">
            <a:spLocks noGrp="1"/>
          </p:cNvSpPr>
          <p:nvPr>
            <p:ph type="body" sz="quarter" idx="1"/>
          </p:nvPr>
        </p:nvSpPr>
        <p:spPr>
          <a:prstGeom prst="rect">
            <a:avLst/>
          </a:prstGeom>
        </p:spPr>
        <p:txBody>
          <a:bodyPr>
            <a:normAutofit fontScale="25000" lnSpcReduction="20000"/>
          </a:bodyPr>
          <a:lstStyle/>
          <a:p>
            <a:pPr marL="0" indent="0" defTabSz="182880">
              <a:spcBef>
                <a:spcPts val="0"/>
              </a:spcBef>
              <a:buSzTx/>
              <a:buNone/>
              <a:defRPr sz="480">
                <a:solidFill>
                  <a:srgbClr val="000000"/>
                </a:solidFill>
                <a:latin typeface="+mj-lt"/>
                <a:ea typeface="+mj-ea"/>
                <a:cs typeface="+mj-cs"/>
                <a:sym typeface="Helvetica"/>
              </a:defRPr>
            </a:pPr>
            <a:endParaRPr/>
          </a:p>
        </p:txBody>
      </p:sp>
      <p:sp>
        <p:nvSpPr>
          <p:cNvPr id="171" name="BUT"/>
          <p:cNvSpPr txBox="1"/>
          <p:nvPr/>
        </p:nvSpPr>
        <p:spPr>
          <a:xfrm>
            <a:off x="414485" y="2031999"/>
            <a:ext cx="894260" cy="584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b="1" spc="0">
                <a:solidFill>
                  <a:srgbClr val="AA4831"/>
                </a:solidFill>
                <a:latin typeface="Iowan Old Style"/>
                <a:ea typeface="Iowan Old Style"/>
                <a:cs typeface="Iowan Old Style"/>
                <a:sym typeface="Iowan Old Style"/>
              </a:defRPr>
            </a:lvl1pPr>
          </a:lstStyle>
          <a:p>
            <a:r>
              <a:t>BUT</a:t>
            </a:r>
          </a:p>
        </p:txBody>
      </p:sp>
      <p:sp>
        <p:nvSpPr>
          <p:cNvPr id="172" name="If a large range of potential motions is allowed, the above metric can have a bias towards smaller overlap solutions."/>
          <p:cNvSpPr txBox="1"/>
          <p:nvPr/>
        </p:nvSpPr>
        <p:spPr>
          <a:xfrm>
            <a:off x="348392" y="2463800"/>
            <a:ext cx="12308015" cy="1066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spcBef>
                <a:spcPts val="1800"/>
              </a:spcBef>
              <a:defRPr spc="0">
                <a:latin typeface="Iowan Old Style"/>
                <a:ea typeface="Iowan Old Style"/>
                <a:cs typeface="Iowan Old Style"/>
                <a:sym typeface="Iowan Old Style"/>
              </a:defRPr>
            </a:lvl1pPr>
          </a:lstStyle>
          <a:p>
            <a:r>
              <a:t>If a large range of potential motions is allowed, the above metric can have a bias towards smaller overlap solutions. </a:t>
            </a:r>
          </a:p>
        </p:txBody>
      </p:sp>
      <p:sp>
        <p:nvSpPr>
          <p:cNvPr id="173" name="the windowed SSD score can be divided by the overlap area"/>
          <p:cNvSpPr txBox="1"/>
          <p:nvPr/>
        </p:nvSpPr>
        <p:spPr>
          <a:xfrm>
            <a:off x="261392" y="3581817"/>
            <a:ext cx="8281113" cy="964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spcBef>
                <a:spcPts val="1800"/>
              </a:spcBef>
              <a:defRPr spc="0">
                <a:latin typeface="Iowan Old Style"/>
                <a:ea typeface="Iowan Old Style"/>
                <a:cs typeface="Iowan Old Style"/>
                <a:sym typeface="Iowan Old Style"/>
              </a:defRPr>
            </a:pPr>
            <a:r>
              <a:rPr dirty="0"/>
              <a:t>the windowed SSD score can be divided by the </a:t>
            </a:r>
            <a:r>
              <a:rPr dirty="0">
                <a:solidFill>
                  <a:srgbClr val="FF0000"/>
                </a:solidFill>
              </a:rPr>
              <a:t>overlap area</a:t>
            </a:r>
            <a:r>
              <a:rPr dirty="0"/>
              <a:t/>
            </a:r>
            <a:br>
              <a:rPr dirty="0"/>
            </a:br>
            <a:endParaRPr dirty="0"/>
          </a:p>
        </p:txBody>
      </p:sp>
      <p:sp>
        <p:nvSpPr>
          <p:cNvPr id="174" name="root mean square intensity error"/>
          <p:cNvSpPr txBox="1"/>
          <p:nvPr/>
        </p:nvSpPr>
        <p:spPr>
          <a:xfrm>
            <a:off x="275688" y="5814218"/>
            <a:ext cx="5658918" cy="1066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b="1" spc="0">
                <a:solidFill>
                  <a:srgbClr val="AA4831"/>
                </a:solidFill>
                <a:latin typeface="Iowan Old Style"/>
                <a:ea typeface="Iowan Old Style"/>
                <a:cs typeface="Iowan Old Style"/>
                <a:sym typeface="Iowan Old Style"/>
              </a:defRPr>
            </a:pPr>
            <a:r>
              <a:t>root mean square intensity error</a:t>
            </a:r>
            <a:br/>
            <a:endParaRPr/>
          </a:p>
        </p:txBody>
      </p:sp>
      <p:pic>
        <p:nvPicPr>
          <p:cNvPr id="175" name="Screen Shot 2019-03-30 at 2.45.12 PM.png" descr="Screen Shot 2019-03-30 at 2.45.12 PM.png"/>
          <p:cNvPicPr>
            <a:picLocks noChangeAspect="1"/>
          </p:cNvPicPr>
          <p:nvPr/>
        </p:nvPicPr>
        <p:blipFill>
          <a:blip r:embed="rId2">
            <a:extLst/>
          </a:blip>
          <a:stretch>
            <a:fillRect/>
          </a:stretch>
        </p:blipFill>
        <p:spPr>
          <a:xfrm>
            <a:off x="2767309" y="4546600"/>
            <a:ext cx="5658918" cy="1272580"/>
          </a:xfrm>
          <a:prstGeom prst="rect">
            <a:avLst/>
          </a:prstGeom>
          <a:ln w="12700">
            <a:miter lim="400000"/>
          </a:ln>
        </p:spPr>
      </p:pic>
      <p:pic>
        <p:nvPicPr>
          <p:cNvPr id="176" name="Screen Shot 2019-03-30 at 2.46.01 PM.png" descr="Screen Shot 2019-03-30 at 2.46.01 PM.png"/>
          <p:cNvPicPr>
            <a:picLocks noChangeAspect="1"/>
          </p:cNvPicPr>
          <p:nvPr/>
        </p:nvPicPr>
        <p:blipFill>
          <a:blip r:embed="rId3">
            <a:extLst/>
          </a:blip>
          <a:stretch>
            <a:fillRect/>
          </a:stretch>
        </p:blipFill>
        <p:spPr>
          <a:xfrm>
            <a:off x="3269198" y="6680200"/>
            <a:ext cx="4655142" cy="1101217"/>
          </a:xfrm>
          <a:prstGeom prst="rect">
            <a:avLst/>
          </a:prstGeom>
          <a:ln w="12700">
            <a:miter lim="400000"/>
          </a:ln>
        </p:spPr>
      </p:pic>
      <p:sp>
        <p:nvSpPr>
          <p:cNvPr id="177" name="8.1 Translational alignment（1/）"/>
          <p:cNvSpPr txBox="1">
            <a:spLocks noGrp="1"/>
          </p:cNvSpPr>
          <p:nvPr>
            <p:ph type="title"/>
          </p:nvPr>
        </p:nvSpPr>
        <p:spPr>
          <a:xfrm>
            <a:off x="571500" y="249434"/>
            <a:ext cx="11861800" cy="1198367"/>
          </a:xfrm>
          <a:prstGeom prst="rect">
            <a:avLst/>
          </a:prstGeom>
        </p:spPr>
        <p:txBody>
          <a:bodyPr/>
          <a:lstStyle>
            <a:lvl1pPr algn="ctr" defTabSz="297940">
              <a:lnSpc>
                <a:spcPct val="80000"/>
              </a:lnSpc>
              <a:spcBef>
                <a:spcPts val="0"/>
              </a:spcBef>
              <a:defRPr sz="6100">
                <a:solidFill>
                  <a:srgbClr val="5C5C5C"/>
                </a:solidFill>
              </a:defRPr>
            </a:lvl1pPr>
          </a:lstStyle>
          <a:p>
            <a:r>
              <a:t>8.1 Translational alignment </a:t>
            </a:r>
          </a:p>
        </p:txBody>
      </p:sp>
    </p:spTree>
  </p:cSld>
  <p:clrMapOvr>
    <a:masterClrMapping/>
  </p:clrMapOvr>
  <p:transition spd="med"/>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72" name="Line"/>
          <p:cNvSpPr txBox="1">
            <a:spLocks noGrp="1"/>
          </p:cNvSpPr>
          <p:nvPr>
            <p:ph type="body" sz="quarter" idx="1"/>
          </p:nvPr>
        </p:nvSpPr>
        <p:spPr>
          <a:prstGeom prst="rect">
            <a:avLst/>
          </a:prstGeom>
        </p:spPr>
        <p:txBody>
          <a:bodyPr>
            <a:normAutofit fontScale="25000" lnSpcReduction="20000"/>
          </a:bodyPr>
          <a:lstStyle/>
          <a:p>
            <a:pPr marL="0" indent="0" defTabSz="182880">
              <a:spcBef>
                <a:spcPts val="0"/>
              </a:spcBef>
              <a:buSzTx/>
              <a:buNone/>
              <a:defRPr sz="480">
                <a:solidFill>
                  <a:srgbClr val="000000"/>
                </a:solidFill>
                <a:latin typeface="+mj-lt"/>
                <a:ea typeface="+mj-ea"/>
                <a:cs typeface="+mj-cs"/>
                <a:sym typeface="Helvetica"/>
              </a:defRPr>
            </a:pPr>
            <a:endParaRPr/>
          </a:p>
        </p:txBody>
      </p:sp>
      <p:sp>
        <p:nvSpPr>
          <p:cNvPr id="573" name="gradient descent"/>
          <p:cNvSpPr txBox="1">
            <a:spLocks noGrp="1"/>
          </p:cNvSpPr>
          <p:nvPr>
            <p:ph type="title"/>
          </p:nvPr>
        </p:nvSpPr>
        <p:spPr>
          <a:prstGeom prst="rect">
            <a:avLst/>
          </a:prstGeom>
        </p:spPr>
        <p:txBody>
          <a:bodyPr/>
          <a:lstStyle>
            <a:lvl1pPr>
              <a:spcBef>
                <a:spcPts val="1800"/>
              </a:spcBef>
              <a:defRPr sz="2800" b="1" i="1" cap="none">
                <a:solidFill>
                  <a:srgbClr val="3E6169"/>
                </a:solidFill>
                <a:latin typeface="Iowan Old Style"/>
                <a:ea typeface="Iowan Old Style"/>
                <a:cs typeface="Iowan Old Style"/>
                <a:sym typeface="Iowan Old Style"/>
              </a:defRPr>
            </a:lvl1pPr>
          </a:lstStyle>
          <a:p>
            <a:r>
              <a:t>gradient descent</a:t>
            </a: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 name="Line"/>
          <p:cNvSpPr txBox="1">
            <a:spLocks noGrp="1"/>
          </p:cNvSpPr>
          <p:nvPr>
            <p:ph type="body" sz="quarter" idx="1"/>
          </p:nvPr>
        </p:nvSpPr>
        <p:spPr>
          <a:prstGeom prst="rect">
            <a:avLst/>
          </a:prstGeom>
        </p:spPr>
        <p:txBody>
          <a:bodyPr>
            <a:normAutofit fontScale="25000" lnSpcReduction="20000"/>
          </a:bodyPr>
          <a:lstStyle/>
          <a:p>
            <a:pPr marL="0" indent="0" defTabSz="182880">
              <a:spcBef>
                <a:spcPts val="0"/>
              </a:spcBef>
              <a:buSzTx/>
              <a:buNone/>
              <a:defRPr sz="480">
                <a:solidFill>
                  <a:srgbClr val="000000"/>
                </a:solidFill>
                <a:latin typeface="+mj-lt"/>
                <a:ea typeface="+mj-ea"/>
                <a:cs typeface="+mj-cs"/>
                <a:sym typeface="Helvetica"/>
              </a:defRPr>
            </a:pPr>
            <a:endParaRPr/>
          </a:p>
        </p:txBody>
      </p:sp>
      <p:sp>
        <p:nvSpPr>
          <p:cNvPr id="180" name="8.1 Translational alignment（1/）"/>
          <p:cNvSpPr txBox="1">
            <a:spLocks noGrp="1"/>
          </p:cNvSpPr>
          <p:nvPr>
            <p:ph type="title"/>
          </p:nvPr>
        </p:nvSpPr>
        <p:spPr>
          <a:xfrm>
            <a:off x="571500" y="249434"/>
            <a:ext cx="11861800" cy="1198367"/>
          </a:xfrm>
          <a:prstGeom prst="rect">
            <a:avLst/>
          </a:prstGeom>
        </p:spPr>
        <p:txBody>
          <a:bodyPr/>
          <a:lstStyle>
            <a:lvl1pPr algn="ctr" defTabSz="297940">
              <a:lnSpc>
                <a:spcPct val="80000"/>
              </a:lnSpc>
              <a:spcBef>
                <a:spcPts val="0"/>
              </a:spcBef>
              <a:defRPr sz="6100">
                <a:solidFill>
                  <a:srgbClr val="5C5C5C"/>
                </a:solidFill>
              </a:defRPr>
            </a:lvl1pPr>
          </a:lstStyle>
          <a:p>
            <a:r>
              <a:t>8.1 Translational alignment </a:t>
            </a:r>
          </a:p>
        </p:txBody>
      </p:sp>
      <p:sp>
        <p:nvSpPr>
          <p:cNvPr id="181" name="the two images being aligned were not taken with the same exposure"/>
          <p:cNvSpPr txBox="1"/>
          <p:nvPr/>
        </p:nvSpPr>
        <p:spPr>
          <a:xfrm>
            <a:off x="366704" y="3136899"/>
            <a:ext cx="11153355" cy="584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spcBef>
                <a:spcPts val="1800"/>
              </a:spcBef>
              <a:defRPr spc="0">
                <a:latin typeface="Iowan Old Style"/>
                <a:ea typeface="Iowan Old Style"/>
                <a:cs typeface="Iowan Old Style"/>
                <a:sym typeface="Iowan Old Style"/>
              </a:defRPr>
            </a:lvl1pPr>
          </a:lstStyle>
          <a:p>
            <a:r>
              <a:t>the two images being aligned were not taken with the same exposure </a:t>
            </a:r>
          </a:p>
        </p:txBody>
      </p:sp>
      <p:sp>
        <p:nvSpPr>
          <p:cNvPr id="182" name="BUT"/>
          <p:cNvSpPr txBox="1"/>
          <p:nvPr/>
        </p:nvSpPr>
        <p:spPr>
          <a:xfrm>
            <a:off x="338285" y="2693170"/>
            <a:ext cx="894260" cy="584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b="1" spc="0">
                <a:solidFill>
                  <a:srgbClr val="AA4831"/>
                </a:solidFill>
                <a:latin typeface="Iowan Old Style"/>
                <a:ea typeface="Iowan Old Style"/>
                <a:cs typeface="Iowan Old Style"/>
                <a:sym typeface="Iowan Old Style"/>
              </a:defRPr>
            </a:lvl1pPr>
          </a:lstStyle>
          <a:p>
            <a:r>
              <a:t>BUT</a:t>
            </a:r>
          </a:p>
        </p:txBody>
      </p:sp>
      <p:sp>
        <p:nvSpPr>
          <p:cNvPr id="183" name="bias and gain model,"/>
          <p:cNvSpPr txBox="1"/>
          <p:nvPr/>
        </p:nvSpPr>
        <p:spPr>
          <a:xfrm>
            <a:off x="330696" y="3721100"/>
            <a:ext cx="3718571" cy="584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b="1" spc="0">
                <a:solidFill>
                  <a:srgbClr val="AA4831"/>
                </a:solidFill>
                <a:latin typeface="Iowan Old Style"/>
                <a:ea typeface="Iowan Old Style"/>
                <a:cs typeface="Iowan Old Style"/>
                <a:sym typeface="Iowan Old Style"/>
              </a:defRPr>
            </a:lvl1pPr>
          </a:lstStyle>
          <a:p>
            <a:r>
              <a:t>bias and gain model, </a:t>
            </a:r>
          </a:p>
        </p:txBody>
      </p:sp>
      <p:sp>
        <p:nvSpPr>
          <p:cNvPr id="184" name="Bias and gain (exposure differences)."/>
          <p:cNvSpPr txBox="1"/>
          <p:nvPr/>
        </p:nvSpPr>
        <p:spPr>
          <a:xfrm>
            <a:off x="394319" y="1739899"/>
            <a:ext cx="6900268" cy="660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spcBef>
                <a:spcPts val="1800"/>
              </a:spcBef>
              <a:defRPr sz="3200" spc="0">
                <a:latin typeface="Iowan Old Style"/>
                <a:ea typeface="Iowan Old Style"/>
                <a:cs typeface="Iowan Old Style"/>
                <a:sym typeface="Iowan Old Style"/>
              </a:defRPr>
            </a:lvl1pPr>
          </a:lstStyle>
          <a:p>
            <a:r>
              <a:t>Bias and gain (exposure differences). </a:t>
            </a:r>
          </a:p>
        </p:txBody>
      </p:sp>
      <p:pic>
        <p:nvPicPr>
          <p:cNvPr id="185" name="Screen Shot 2019-03-30 at 2.49.13 PM.png" descr="Screen Shot 2019-03-30 at 2.49.13 PM.png"/>
          <p:cNvPicPr>
            <a:picLocks noChangeAspect="1"/>
          </p:cNvPicPr>
          <p:nvPr/>
        </p:nvPicPr>
        <p:blipFill>
          <a:blip r:embed="rId2">
            <a:extLst/>
          </a:blip>
          <a:stretch>
            <a:fillRect/>
          </a:stretch>
        </p:blipFill>
        <p:spPr>
          <a:xfrm>
            <a:off x="2885478" y="4487067"/>
            <a:ext cx="5795821" cy="1016002"/>
          </a:xfrm>
          <a:prstGeom prst="rect">
            <a:avLst/>
          </a:prstGeom>
          <a:ln w="12700">
            <a:miter lim="400000"/>
          </a:ln>
        </p:spPr>
      </p:pic>
      <p:pic>
        <p:nvPicPr>
          <p:cNvPr id="186" name="Screen Shot 2019-03-30 at 2.49.23 PM.png" descr="Screen Shot 2019-03-30 at 2.49.23 PM.png"/>
          <p:cNvPicPr>
            <a:picLocks noChangeAspect="1"/>
          </p:cNvPicPr>
          <p:nvPr/>
        </p:nvPicPr>
        <p:blipFill>
          <a:blip r:embed="rId3">
            <a:extLst/>
          </a:blip>
          <a:stretch>
            <a:fillRect/>
          </a:stretch>
        </p:blipFill>
        <p:spPr>
          <a:xfrm>
            <a:off x="1213128" y="6578600"/>
            <a:ext cx="10578543" cy="1180252"/>
          </a:xfrm>
          <a:prstGeom prst="rect">
            <a:avLst/>
          </a:prstGeom>
          <a:ln w="12700">
            <a:miter lim="400000"/>
          </a:ln>
        </p:spPr>
      </p:pic>
      <p:sp>
        <p:nvSpPr>
          <p:cNvPr id="187" name="where is the alpha bias and beta is the gain"/>
          <p:cNvSpPr txBox="1"/>
          <p:nvPr/>
        </p:nvSpPr>
        <p:spPr>
          <a:xfrm>
            <a:off x="416928" y="5981303"/>
            <a:ext cx="7019330" cy="584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spcBef>
                <a:spcPts val="1800"/>
              </a:spcBef>
              <a:defRPr spc="0">
                <a:latin typeface="Iowan Old Style"/>
                <a:ea typeface="Iowan Old Style"/>
                <a:cs typeface="Iowan Old Style"/>
                <a:sym typeface="Iowan Old Style"/>
              </a:defRPr>
            </a:pPr>
            <a:r>
              <a:t>where is the alpha bias and beta is the gain </a:t>
            </a:r>
          </a:p>
        </p:txBody>
      </p:sp>
      <p:sp>
        <p:nvSpPr>
          <p:cNvPr id="188" name="linear regression is needed to find the parameter"/>
          <p:cNvSpPr txBox="1"/>
          <p:nvPr/>
        </p:nvSpPr>
        <p:spPr>
          <a:xfrm>
            <a:off x="445564" y="8266906"/>
            <a:ext cx="8579992" cy="584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spcBef>
                <a:spcPts val="1800"/>
              </a:spcBef>
              <a:defRPr spc="0">
                <a:latin typeface="Iowan Old Style"/>
                <a:ea typeface="Iowan Old Style"/>
                <a:cs typeface="Iowan Old Style"/>
                <a:sym typeface="Iowan Old Style"/>
              </a:defRPr>
            </a:lvl1pPr>
          </a:lstStyle>
          <a:p>
            <a:r>
              <a:t>linear regression is needed to find the parameter</a:t>
            </a: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 name="Line"/>
          <p:cNvSpPr txBox="1">
            <a:spLocks noGrp="1"/>
          </p:cNvSpPr>
          <p:nvPr>
            <p:ph type="body" sz="quarter" idx="1"/>
          </p:nvPr>
        </p:nvSpPr>
        <p:spPr>
          <a:prstGeom prst="rect">
            <a:avLst/>
          </a:prstGeom>
        </p:spPr>
        <p:txBody>
          <a:bodyPr>
            <a:normAutofit fontScale="25000" lnSpcReduction="20000"/>
          </a:bodyPr>
          <a:lstStyle/>
          <a:p>
            <a:pPr marL="0" indent="0" defTabSz="182880">
              <a:spcBef>
                <a:spcPts val="0"/>
              </a:spcBef>
              <a:buSzTx/>
              <a:buNone/>
              <a:defRPr sz="480">
                <a:solidFill>
                  <a:srgbClr val="000000"/>
                </a:solidFill>
                <a:latin typeface="+mj-lt"/>
                <a:ea typeface="+mj-ea"/>
                <a:cs typeface="+mj-cs"/>
                <a:sym typeface="Helvetica"/>
              </a:defRPr>
            </a:pPr>
            <a:endParaRPr/>
          </a:p>
        </p:txBody>
      </p:sp>
      <p:sp>
        <p:nvSpPr>
          <p:cNvPr id="191" name="8.1 Translational alignment（1/）"/>
          <p:cNvSpPr txBox="1">
            <a:spLocks noGrp="1"/>
          </p:cNvSpPr>
          <p:nvPr>
            <p:ph type="title"/>
          </p:nvPr>
        </p:nvSpPr>
        <p:spPr>
          <a:xfrm>
            <a:off x="571500" y="249434"/>
            <a:ext cx="11861800" cy="1198367"/>
          </a:xfrm>
          <a:prstGeom prst="rect">
            <a:avLst/>
          </a:prstGeom>
        </p:spPr>
        <p:txBody>
          <a:bodyPr/>
          <a:lstStyle>
            <a:lvl1pPr algn="ctr" defTabSz="297940">
              <a:lnSpc>
                <a:spcPct val="80000"/>
              </a:lnSpc>
              <a:spcBef>
                <a:spcPts val="0"/>
              </a:spcBef>
              <a:defRPr sz="6100">
                <a:solidFill>
                  <a:srgbClr val="5C5C5C"/>
                </a:solidFill>
              </a:defRPr>
            </a:lvl1pPr>
          </a:lstStyle>
          <a:p>
            <a:r>
              <a:t>8.1 Translational alignment </a:t>
            </a:r>
          </a:p>
        </p:txBody>
      </p:sp>
      <p:sp>
        <p:nvSpPr>
          <p:cNvPr id="192" name="Correlation."/>
          <p:cNvSpPr txBox="1"/>
          <p:nvPr/>
        </p:nvSpPr>
        <p:spPr>
          <a:xfrm>
            <a:off x="664287" y="1765299"/>
            <a:ext cx="2408834" cy="660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spcBef>
                <a:spcPts val="1800"/>
              </a:spcBef>
              <a:defRPr sz="3200" spc="0">
                <a:latin typeface="Iowan Old Style"/>
                <a:ea typeface="Iowan Old Style"/>
                <a:cs typeface="Iowan Old Style"/>
                <a:sym typeface="Iowan Old Style"/>
              </a:defRPr>
            </a:lvl1pPr>
          </a:lstStyle>
          <a:p>
            <a:r>
              <a:t>Correlation. </a:t>
            </a:r>
          </a:p>
        </p:txBody>
      </p:sp>
      <p:sp>
        <p:nvSpPr>
          <p:cNvPr id="193" name="cross-correlation"/>
          <p:cNvSpPr txBox="1"/>
          <p:nvPr/>
        </p:nvSpPr>
        <p:spPr>
          <a:xfrm>
            <a:off x="590936" y="2374900"/>
            <a:ext cx="3090368" cy="584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b="1" spc="0">
                <a:solidFill>
                  <a:srgbClr val="AA4831"/>
                </a:solidFill>
                <a:latin typeface="Iowan Old Style"/>
                <a:ea typeface="Iowan Old Style"/>
                <a:cs typeface="Iowan Old Style"/>
                <a:sym typeface="Iowan Old Style"/>
              </a:defRPr>
            </a:lvl1pPr>
          </a:lstStyle>
          <a:p>
            <a:r>
              <a:t>cross-correlation </a:t>
            </a:r>
          </a:p>
        </p:txBody>
      </p:sp>
      <p:sp>
        <p:nvSpPr>
          <p:cNvPr id="194" name="If a very bright patch exists in I1(x), the maximum product may actually lie in that area."/>
          <p:cNvSpPr txBox="1"/>
          <p:nvPr/>
        </p:nvSpPr>
        <p:spPr>
          <a:xfrm>
            <a:off x="571498" y="3493270"/>
            <a:ext cx="11861803" cy="1066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spcBef>
                <a:spcPts val="1800"/>
              </a:spcBef>
              <a:defRPr spc="0">
                <a:latin typeface="Iowan Old Style"/>
                <a:ea typeface="Iowan Old Style"/>
                <a:cs typeface="Iowan Old Style"/>
                <a:sym typeface="Iowan Old Style"/>
              </a:defRPr>
            </a:pPr>
            <a:r>
              <a:t>If a very bright patch exists in I</a:t>
            </a:r>
            <a:r>
              <a:rPr sz="900" baseline="-16072"/>
              <a:t>1</a:t>
            </a:r>
            <a:r>
              <a:t>(x), the maximum product may actually lie in that area. </a:t>
            </a:r>
          </a:p>
        </p:txBody>
      </p:sp>
      <p:sp>
        <p:nvSpPr>
          <p:cNvPr id="195" name="normalized cross-correlation"/>
          <p:cNvSpPr txBox="1"/>
          <p:nvPr/>
        </p:nvSpPr>
        <p:spPr>
          <a:xfrm>
            <a:off x="529255" y="4584700"/>
            <a:ext cx="5101209" cy="584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b="1" spc="0">
                <a:solidFill>
                  <a:srgbClr val="AA4831"/>
                </a:solidFill>
                <a:latin typeface="Iowan Old Style"/>
                <a:ea typeface="Iowan Old Style"/>
                <a:cs typeface="Iowan Old Style"/>
                <a:sym typeface="Iowan Old Style"/>
              </a:defRPr>
            </a:lvl1pPr>
          </a:lstStyle>
          <a:p>
            <a:r>
              <a:t>normalized cross-correlation </a:t>
            </a:r>
          </a:p>
        </p:txBody>
      </p:sp>
      <p:pic>
        <p:nvPicPr>
          <p:cNvPr id="196" name="Screen Shot 2019-03-30 at 2.54.37 PM.png" descr="Screen Shot 2019-03-30 at 2.54.37 PM.png"/>
          <p:cNvPicPr>
            <a:picLocks noChangeAspect="1"/>
          </p:cNvPicPr>
          <p:nvPr/>
        </p:nvPicPr>
        <p:blipFill>
          <a:blip r:embed="rId2">
            <a:extLst/>
          </a:blip>
          <a:srcRect t="14871" b="14871"/>
          <a:stretch>
            <a:fillRect/>
          </a:stretch>
        </p:blipFill>
        <p:spPr>
          <a:xfrm>
            <a:off x="4477939" y="2184994"/>
            <a:ext cx="5976201" cy="1119658"/>
          </a:xfrm>
          <a:prstGeom prst="rect">
            <a:avLst/>
          </a:prstGeom>
          <a:ln w="12700">
            <a:miter lim="400000"/>
          </a:ln>
        </p:spPr>
      </p:pic>
      <p:pic>
        <p:nvPicPr>
          <p:cNvPr id="197" name="Screen Shot 2019-03-30 at 2.55.57 PM.png" descr="Screen Shot 2019-03-30 at 2.55.57 PM.png"/>
          <p:cNvPicPr>
            <a:picLocks noChangeAspect="1"/>
          </p:cNvPicPr>
          <p:nvPr/>
        </p:nvPicPr>
        <p:blipFill>
          <a:blip r:embed="rId3">
            <a:extLst/>
          </a:blip>
          <a:stretch>
            <a:fillRect/>
          </a:stretch>
        </p:blipFill>
        <p:spPr>
          <a:xfrm>
            <a:off x="4886325" y="5411739"/>
            <a:ext cx="7668312" cy="3561786"/>
          </a:xfrm>
          <a:prstGeom prst="rect">
            <a:avLst/>
          </a:prstGeom>
          <a:ln w="12700">
            <a:miter lim="400000"/>
          </a:ln>
        </p:spPr>
      </p:pic>
      <p:sp>
        <p:nvSpPr>
          <p:cNvPr id="198" name="Normalized correlation works well when matching images taken with different exposures"/>
          <p:cNvSpPr txBox="1"/>
          <p:nvPr/>
        </p:nvSpPr>
        <p:spPr>
          <a:xfrm>
            <a:off x="706686" y="6495006"/>
            <a:ext cx="4791592" cy="139525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spcBef>
                <a:spcPts val="1800"/>
              </a:spcBef>
              <a:defRPr spc="0">
                <a:latin typeface="Iowan Old Style"/>
                <a:ea typeface="Iowan Old Style"/>
                <a:cs typeface="Iowan Old Style"/>
                <a:sym typeface="Iowan Old Style"/>
              </a:defRPr>
            </a:lvl1pPr>
          </a:lstStyle>
          <a:p>
            <a:r>
              <a:rPr dirty="0"/>
              <a:t>Normalized correlation works well when matching images taken with </a:t>
            </a:r>
            <a:r>
              <a:rPr dirty="0">
                <a:solidFill>
                  <a:srgbClr val="FF0000"/>
                </a:solidFill>
              </a:rPr>
              <a:t>different exposures </a:t>
            </a:r>
          </a:p>
        </p:txBody>
      </p:sp>
    </p:spTree>
  </p:cSld>
  <p:clrMapOvr>
    <a:masterClrMapping/>
  </p:clrMapOvr>
  <p:transition spd="med"/>
</p:sld>
</file>

<file path=ppt/theme/theme1.xml><?xml version="1.0" encoding="utf-8"?>
<a:theme xmlns:a="http://schemas.openxmlformats.org/drawingml/2006/main" name="New_Template9">
  <a:themeElements>
    <a:clrScheme name="New_Template9">
      <a:dk1>
        <a:srgbClr val="5C5C5C"/>
      </a:dk1>
      <a:lt1>
        <a:srgbClr val="FFFFFF"/>
      </a:lt1>
      <a:dk2>
        <a:srgbClr val="A7A7A7"/>
      </a:dk2>
      <a:lt2>
        <a:srgbClr val="535353"/>
      </a:lt2>
      <a:accent1>
        <a:srgbClr val="80989C"/>
      </a:accent1>
      <a:accent2>
        <a:srgbClr val="A8AB65"/>
      </a:accent2>
      <a:accent3>
        <a:srgbClr val="CBAC69"/>
      </a:accent3>
      <a:accent4>
        <a:srgbClr val="CF7330"/>
      </a:accent4>
      <a:accent5>
        <a:srgbClr val="B44C34"/>
      </a:accent5>
      <a:accent6>
        <a:srgbClr val="8C869B"/>
      </a:accent6>
      <a:hlink>
        <a:srgbClr val="0000FF"/>
      </a:hlink>
      <a:folHlink>
        <a:srgbClr val="FF00FF"/>
      </a:folHlink>
    </a:clrScheme>
    <a:fontScheme name="New_Template9">
      <a:majorFont>
        <a:latin typeface="Helvetica"/>
        <a:ea typeface="Helvetica"/>
        <a:cs typeface="Helvetica"/>
      </a:majorFont>
      <a:minorFont>
        <a:latin typeface="Helvetica Neue"/>
        <a:ea typeface="Helvetica Neue"/>
        <a:cs typeface="Helvetica Neue"/>
      </a:minorFont>
    </a:fontScheme>
    <a:fmtScheme name="New_Template9">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50800" tIns="50800" rIns="50800" bIns="50800" numCol="1" spcCol="38100" rtlCol="0" anchor="ctr">
        <a:spAutoFit/>
      </a:bodyPr>
      <a:lstStyle>
        <a:defPPr marL="0" marR="0" indent="0" algn="l" defTabSz="584200" rtl="0" fontAlgn="auto" latinLnBrk="0" hangingPunct="0">
          <a:lnSpc>
            <a:spcPct val="100000"/>
          </a:lnSpc>
          <a:spcBef>
            <a:spcPts val="1400"/>
          </a:spcBef>
          <a:spcAft>
            <a:spcPts val="0"/>
          </a:spcAft>
          <a:buClrTx/>
          <a:buSzTx/>
          <a:buFontTx/>
          <a:buNone/>
          <a:tabLst/>
          <a:defRPr kumimoji="0" sz="2800" b="0" i="0" u="none" strike="noStrike" cap="none" spc="28" normalizeH="0" baseline="0">
            <a:ln>
              <a:noFill/>
            </a:ln>
            <a:solidFill>
              <a:srgbClr val="5C5C5C"/>
            </a:solidFill>
            <a:effectLst/>
            <a:uFillTx/>
            <a:latin typeface="DIN Condensed"/>
            <a:ea typeface="DIN Condensed"/>
            <a:cs typeface="DIN Condensed"/>
            <a:sym typeface="DIN Condensed"/>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584200" rtl="0" fontAlgn="auto" latinLnBrk="0" hangingPunct="0">
          <a:lnSpc>
            <a:spcPct val="100000"/>
          </a:lnSpc>
          <a:spcBef>
            <a:spcPts val="1400"/>
          </a:spcBef>
          <a:spcAft>
            <a:spcPts val="0"/>
          </a:spcAft>
          <a:buClrTx/>
          <a:buSzTx/>
          <a:buFontTx/>
          <a:buNone/>
          <a:tabLst/>
          <a:defRPr kumimoji="0" sz="2800" b="0" i="0" u="none" strike="noStrike" cap="none" spc="28" normalizeH="0" baseline="0">
            <a:ln>
              <a:noFill/>
            </a:ln>
            <a:solidFill>
              <a:srgbClr val="5C5C5C"/>
            </a:solidFill>
            <a:effectLst/>
            <a:uFillTx/>
            <a:latin typeface="DIN Condensed"/>
            <a:ea typeface="DIN Condensed"/>
            <a:cs typeface="DIN Condensed"/>
            <a:sym typeface="DIN Condensed"/>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New_Template9">
  <a:themeElements>
    <a:clrScheme name="New_Template9">
      <a:dk1>
        <a:srgbClr val="000000"/>
      </a:dk1>
      <a:lt1>
        <a:srgbClr val="FFFFFF"/>
      </a:lt1>
      <a:dk2>
        <a:srgbClr val="A7A7A7"/>
      </a:dk2>
      <a:lt2>
        <a:srgbClr val="535353"/>
      </a:lt2>
      <a:accent1>
        <a:srgbClr val="80989C"/>
      </a:accent1>
      <a:accent2>
        <a:srgbClr val="A8AB65"/>
      </a:accent2>
      <a:accent3>
        <a:srgbClr val="CBAC69"/>
      </a:accent3>
      <a:accent4>
        <a:srgbClr val="CF7330"/>
      </a:accent4>
      <a:accent5>
        <a:srgbClr val="B44C34"/>
      </a:accent5>
      <a:accent6>
        <a:srgbClr val="8C869B"/>
      </a:accent6>
      <a:hlink>
        <a:srgbClr val="0000FF"/>
      </a:hlink>
      <a:folHlink>
        <a:srgbClr val="FF00FF"/>
      </a:folHlink>
    </a:clrScheme>
    <a:fontScheme name="New_Template9">
      <a:majorFont>
        <a:latin typeface="Helvetica"/>
        <a:ea typeface="Helvetica"/>
        <a:cs typeface="Helvetica"/>
      </a:majorFont>
      <a:minorFont>
        <a:latin typeface="Helvetica Neue"/>
        <a:ea typeface="Helvetica Neue"/>
        <a:cs typeface="Helvetica Neue"/>
      </a:minorFont>
    </a:fontScheme>
    <a:fmtScheme name="New_Template9">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50800" tIns="50800" rIns="50800" bIns="50800" numCol="1" spcCol="38100" rtlCol="0" anchor="ctr">
        <a:spAutoFit/>
      </a:bodyPr>
      <a:lstStyle>
        <a:defPPr marL="0" marR="0" indent="0" algn="l" defTabSz="584200" rtl="0" fontAlgn="auto" latinLnBrk="0" hangingPunct="0">
          <a:lnSpc>
            <a:spcPct val="100000"/>
          </a:lnSpc>
          <a:spcBef>
            <a:spcPts val="1400"/>
          </a:spcBef>
          <a:spcAft>
            <a:spcPts val="0"/>
          </a:spcAft>
          <a:buClrTx/>
          <a:buSzTx/>
          <a:buFontTx/>
          <a:buNone/>
          <a:tabLst/>
          <a:defRPr kumimoji="0" sz="2800" b="0" i="0" u="none" strike="noStrike" cap="none" spc="28" normalizeH="0" baseline="0">
            <a:ln>
              <a:noFill/>
            </a:ln>
            <a:solidFill>
              <a:srgbClr val="5C5C5C"/>
            </a:solidFill>
            <a:effectLst/>
            <a:uFillTx/>
            <a:latin typeface="DIN Condensed"/>
            <a:ea typeface="DIN Condensed"/>
            <a:cs typeface="DIN Condensed"/>
            <a:sym typeface="DIN Condensed"/>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584200" rtl="0" fontAlgn="auto" latinLnBrk="0" hangingPunct="0">
          <a:lnSpc>
            <a:spcPct val="100000"/>
          </a:lnSpc>
          <a:spcBef>
            <a:spcPts val="1400"/>
          </a:spcBef>
          <a:spcAft>
            <a:spcPts val="0"/>
          </a:spcAft>
          <a:buClrTx/>
          <a:buSzTx/>
          <a:buFontTx/>
          <a:buNone/>
          <a:tabLst/>
          <a:defRPr kumimoji="0" sz="2800" b="0" i="0" u="none" strike="noStrike" cap="none" spc="28" normalizeH="0" baseline="0">
            <a:ln>
              <a:noFill/>
            </a:ln>
            <a:solidFill>
              <a:srgbClr val="5C5C5C"/>
            </a:solidFill>
            <a:effectLst/>
            <a:uFillTx/>
            <a:latin typeface="DIN Condensed"/>
            <a:ea typeface="DIN Condensed"/>
            <a:cs typeface="DIN Condensed"/>
            <a:sym typeface="DIN Condensed"/>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97</TotalTime>
  <Words>2725</Words>
  <Application>Microsoft Office PowerPoint</Application>
  <PresentationFormat>自訂</PresentationFormat>
  <Paragraphs>272</Paragraphs>
  <Slides>70</Slides>
  <Notes>0</Notes>
  <HiddenSlides>1</HiddenSlides>
  <MMClips>0</MMClips>
  <ScaleCrop>false</ScaleCrop>
  <HeadingPairs>
    <vt:vector size="6" baseType="variant">
      <vt:variant>
        <vt:lpstr>使用字型</vt:lpstr>
      </vt:variant>
      <vt:variant>
        <vt:i4>12</vt:i4>
      </vt:variant>
      <vt:variant>
        <vt:lpstr>佈景主題</vt:lpstr>
      </vt:variant>
      <vt:variant>
        <vt:i4>1</vt:i4>
      </vt:variant>
      <vt:variant>
        <vt:lpstr>投影片標題</vt:lpstr>
      </vt:variant>
      <vt:variant>
        <vt:i4>70</vt:i4>
      </vt:variant>
    </vt:vector>
  </HeadingPairs>
  <TitlesOfParts>
    <vt:vector size="83" baseType="lpstr">
      <vt:lpstr>Baskerville</vt:lpstr>
      <vt:lpstr>DIN Alternate</vt:lpstr>
      <vt:lpstr>DIN Condensed</vt:lpstr>
      <vt:lpstr>Helvetica Neue</vt:lpstr>
      <vt:lpstr>Iowan Old Style</vt:lpstr>
      <vt:lpstr>Zapf Dingbats</vt:lpstr>
      <vt:lpstr>新細明體</vt:lpstr>
      <vt:lpstr>Arial</vt:lpstr>
      <vt:lpstr>Comic Sans MS</vt:lpstr>
      <vt:lpstr>Helvetica</vt:lpstr>
      <vt:lpstr>Times</vt:lpstr>
      <vt:lpstr>Times New Roman</vt:lpstr>
      <vt:lpstr>New_Template9</vt:lpstr>
      <vt:lpstr>Advanced Computer Vision Chapter 8</vt:lpstr>
      <vt:lpstr>What contained in this lecture</vt:lpstr>
      <vt:lpstr>A brief review</vt:lpstr>
      <vt:lpstr>8.1 Translational alignment </vt:lpstr>
      <vt:lpstr>8.1 Translational alignment </vt:lpstr>
      <vt:lpstr>8.1 Translational alignment </vt:lpstr>
      <vt:lpstr>8.1 Translational alignment </vt:lpstr>
      <vt:lpstr>8.1 Translational alignment </vt:lpstr>
      <vt:lpstr>8.1 Translational alignment </vt:lpstr>
      <vt:lpstr>8.1 Translational alignment（1/） </vt:lpstr>
      <vt:lpstr>Joke</vt:lpstr>
      <vt:lpstr>PowerPoint 簡報</vt:lpstr>
      <vt:lpstr>PowerPoint 簡報</vt:lpstr>
      <vt:lpstr>PowerPoint 簡報</vt:lpstr>
      <vt:lpstr>PowerPoint 簡報</vt:lpstr>
      <vt:lpstr>phase correlation</vt:lpstr>
      <vt:lpstr>rotations and scale </vt:lpstr>
      <vt:lpstr>rotations and scale </vt:lpstr>
      <vt:lpstr>rotations and scale </vt:lpstr>
      <vt:lpstr>Joke</vt:lpstr>
      <vt:lpstr>Incremental refinement </vt:lpstr>
      <vt:lpstr>Incremental refinement </vt:lpstr>
      <vt:lpstr>Incremental refinement </vt:lpstr>
      <vt:lpstr>Incremental refinement </vt:lpstr>
      <vt:lpstr>Jacobian</vt:lpstr>
      <vt:lpstr>Hessian </vt:lpstr>
      <vt:lpstr>Incremental refinement </vt:lpstr>
      <vt:lpstr>Conditioning and Aperture Problems</vt:lpstr>
      <vt:lpstr>Conditioning and Aperture Problems</vt:lpstr>
      <vt:lpstr>Uncertainty Modeling</vt:lpstr>
      <vt:lpstr>Bias and Gain, Weighting, and Robust Error Metrics</vt:lpstr>
      <vt:lpstr>JOKE</vt:lpstr>
      <vt:lpstr>Parametric motion </vt:lpstr>
      <vt:lpstr>Parametric motion </vt:lpstr>
      <vt:lpstr>Parametric motion </vt:lpstr>
      <vt:lpstr>Parametric motion </vt:lpstr>
      <vt:lpstr>Patch-based Approximation (1/2)</vt:lpstr>
      <vt:lpstr>Patch-based Approximation (2/2)</vt:lpstr>
      <vt:lpstr>PowerPoint 簡報</vt:lpstr>
      <vt:lpstr>PowerPoint 簡報</vt:lpstr>
      <vt:lpstr>PowerPoint 簡報</vt:lpstr>
      <vt:lpstr>8.2.1 Application: Video stabilization </vt:lpstr>
      <vt:lpstr>8.2.2 Learned Motion Models</vt:lpstr>
      <vt:lpstr>8.2.2 Learned Motion Models</vt:lpstr>
      <vt:lpstr>8.3 Spline-based Motion (1/4)</vt:lpstr>
      <vt:lpstr>8.3 Spline-based Motion (2/4)</vt:lpstr>
      <vt:lpstr>8.3 Spline-based Motion (1/4)</vt:lpstr>
      <vt:lpstr>8.3 Spline-based Motion (1/4)</vt:lpstr>
      <vt:lpstr>8.3 Spline-based Motion (2/4)</vt:lpstr>
      <vt:lpstr>PowerPoint 簡報</vt:lpstr>
      <vt:lpstr>8.3.1 Application: Medical Image Registration (1/2)</vt:lpstr>
      <vt:lpstr>8.3.1 Application: Medical Image Registration (1/2)</vt:lpstr>
      <vt:lpstr>JOKE</vt:lpstr>
      <vt:lpstr>8.4 Optical Flow</vt:lpstr>
      <vt:lpstr>8.4 Optical Flow</vt:lpstr>
      <vt:lpstr>8.4 Optical Flow</vt:lpstr>
      <vt:lpstr>8.4 Optical Flow</vt:lpstr>
      <vt:lpstr>8.4.1 Multi-frame Motion Estimation</vt:lpstr>
      <vt:lpstr>8.4.1 Multi-frame Motion Estimation</vt:lpstr>
      <vt:lpstr>8.4.2~8.4.3 Application</vt:lpstr>
      <vt:lpstr>PowerPoint 簡報</vt:lpstr>
      <vt:lpstr>PowerPoint 簡報</vt:lpstr>
      <vt:lpstr>PowerPoint 簡報</vt:lpstr>
      <vt:lpstr>PowerPoint 簡報</vt:lpstr>
      <vt:lpstr>PowerPoint 簡報</vt:lpstr>
      <vt:lpstr>8.5.1 Application: Frame Interpolation (1/2)</vt:lpstr>
      <vt:lpstr>8.5.2 Transparent Layers and Reflections (1/2)</vt:lpstr>
      <vt:lpstr>8.5.2 Transparent Layers and Reflections (1/2)</vt:lpstr>
      <vt:lpstr>JOKE</vt:lpstr>
      <vt:lpstr>gradient descent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Advanced Computer Vision Chapter 8</dc:title>
  <cp:lastModifiedBy>忠憲 湯</cp:lastModifiedBy>
  <cp:revision>24</cp:revision>
  <dcterms:modified xsi:type="dcterms:W3CDTF">2019-06-16T09:32:45Z</dcterms:modified>
</cp:coreProperties>
</file>